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79" r:id="rId3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B45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60425" y="0"/>
            <a:ext cx="4584065" cy="5143500"/>
          </a:xfrm>
          <a:custGeom>
            <a:avLst/>
            <a:gdLst/>
            <a:ahLst/>
            <a:cxnLst/>
            <a:rect l="l" t="t" r="r" b="b"/>
            <a:pathLst>
              <a:path w="4584065" h="5143500">
                <a:moveTo>
                  <a:pt x="0" y="5143499"/>
                </a:moveTo>
                <a:lnTo>
                  <a:pt x="0" y="0"/>
                </a:lnTo>
                <a:lnTo>
                  <a:pt x="4583574" y="0"/>
                </a:lnTo>
                <a:lnTo>
                  <a:pt x="4583574" y="5143499"/>
                </a:lnTo>
                <a:lnTo>
                  <a:pt x="0" y="5143499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541520" cy="5143500"/>
          </a:xfrm>
          <a:custGeom>
            <a:avLst/>
            <a:gdLst/>
            <a:ahLst/>
            <a:cxnLst/>
            <a:rect l="l" t="t" r="r" b="b"/>
            <a:pathLst>
              <a:path w="4541520" h="5143500">
                <a:moveTo>
                  <a:pt x="0" y="5143499"/>
                </a:moveTo>
                <a:lnTo>
                  <a:pt x="4541137" y="5143499"/>
                </a:lnTo>
                <a:lnTo>
                  <a:pt x="4541137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063763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5799" y="1107824"/>
            <a:ext cx="7933055" cy="2176145"/>
          </a:xfrm>
          <a:custGeom>
            <a:avLst/>
            <a:gdLst/>
            <a:ahLst/>
            <a:cxnLst/>
            <a:rect l="l" t="t" r="r" b="b"/>
            <a:pathLst>
              <a:path w="7933055" h="2176145">
                <a:moveTo>
                  <a:pt x="3970272" y="1721999"/>
                </a:moveTo>
                <a:lnTo>
                  <a:pt x="4362972" y="1948949"/>
                </a:lnTo>
                <a:lnTo>
                  <a:pt x="3970272" y="2175899"/>
                </a:lnTo>
                <a:lnTo>
                  <a:pt x="3970272" y="1721999"/>
                </a:lnTo>
                <a:close/>
              </a:path>
              <a:path w="7933055" h="2176145">
                <a:moveTo>
                  <a:pt x="0" y="0"/>
                </a:moveTo>
                <a:lnTo>
                  <a:pt x="7932599" y="0"/>
                </a:lnTo>
                <a:lnTo>
                  <a:pt x="7932599" y="946199"/>
                </a:lnTo>
                <a:lnTo>
                  <a:pt x="0" y="946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75" y="0"/>
            <a:ext cx="4540885" cy="5143500"/>
          </a:xfrm>
          <a:custGeom>
            <a:avLst/>
            <a:gdLst/>
            <a:ahLst/>
            <a:cxnLst/>
            <a:rect l="l" t="t" r="r" b="b"/>
            <a:pathLst>
              <a:path w="4540885" h="5143500">
                <a:moveTo>
                  <a:pt x="0" y="5143499"/>
                </a:moveTo>
                <a:lnTo>
                  <a:pt x="4540662" y="5143499"/>
                </a:lnTo>
                <a:lnTo>
                  <a:pt x="4540662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69712" y="0"/>
            <a:ext cx="4574540" cy="5143500"/>
          </a:xfrm>
          <a:custGeom>
            <a:avLst/>
            <a:gdLst/>
            <a:ahLst/>
            <a:cxnLst/>
            <a:rect l="l" t="t" r="r" b="b"/>
            <a:pathLst>
              <a:path w="4574540" h="5143500">
                <a:moveTo>
                  <a:pt x="0" y="5143499"/>
                </a:moveTo>
                <a:lnTo>
                  <a:pt x="4574287" y="5143499"/>
                </a:lnTo>
                <a:lnTo>
                  <a:pt x="4574287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554625" y="0"/>
            <a:ext cx="4589780" cy="5143500"/>
          </a:xfrm>
          <a:custGeom>
            <a:avLst/>
            <a:gdLst/>
            <a:ahLst/>
            <a:cxnLst/>
            <a:rect l="l" t="t" r="r" b="b"/>
            <a:pathLst>
              <a:path w="4589780" h="5143500">
                <a:moveTo>
                  <a:pt x="0" y="0"/>
                </a:moveTo>
                <a:lnTo>
                  <a:pt x="4589374" y="0"/>
                </a:lnTo>
                <a:lnTo>
                  <a:pt x="4589374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8275">
              <a:alpha val="72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0"/>
            <a:ext cx="4551045" cy="5143500"/>
          </a:xfrm>
          <a:custGeom>
            <a:avLst/>
            <a:gdLst/>
            <a:ahLst/>
            <a:cxnLst/>
            <a:rect l="l" t="t" r="r" b="b"/>
            <a:pathLst>
              <a:path w="4551045" h="5143500">
                <a:moveTo>
                  <a:pt x="4550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50999" y="0"/>
                </a:lnTo>
                <a:lnTo>
                  <a:pt x="4550999" y="5143499"/>
                </a:lnTo>
                <a:close/>
              </a:path>
            </a:pathLst>
          </a:custGeom>
          <a:solidFill>
            <a:srgbClr val="063763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B45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4" y="0"/>
            <a:ext cx="7960995" cy="4144645"/>
          </a:xfrm>
          <a:custGeom>
            <a:avLst/>
            <a:gdLst/>
            <a:ahLst/>
            <a:cxnLst/>
            <a:rect l="l" t="t" r="r" b="b"/>
            <a:pathLst>
              <a:path w="7960995" h="4144645">
                <a:moveTo>
                  <a:pt x="7960499" y="4144499"/>
                </a:moveTo>
                <a:lnTo>
                  <a:pt x="0" y="4144499"/>
                </a:lnTo>
                <a:lnTo>
                  <a:pt x="0" y="0"/>
                </a:lnTo>
                <a:lnTo>
                  <a:pt x="7960499" y="0"/>
                </a:lnTo>
                <a:lnTo>
                  <a:pt x="7960499" y="4144499"/>
                </a:lnTo>
                <a:close/>
              </a:path>
            </a:pathLst>
          </a:custGeom>
          <a:solidFill>
            <a:srgbClr val="063763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569474" y="1899473"/>
            <a:ext cx="1575435" cy="3244215"/>
          </a:xfrm>
          <a:custGeom>
            <a:avLst/>
            <a:gdLst/>
            <a:ahLst/>
            <a:cxnLst/>
            <a:rect l="l" t="t" r="r" b="b"/>
            <a:pathLst>
              <a:path w="1575434" h="3244215">
                <a:moveTo>
                  <a:pt x="1574999" y="3244200"/>
                </a:moveTo>
                <a:lnTo>
                  <a:pt x="0" y="3244200"/>
                </a:lnTo>
                <a:lnTo>
                  <a:pt x="0" y="0"/>
                </a:lnTo>
                <a:lnTo>
                  <a:pt x="1574999" y="0"/>
                </a:lnTo>
                <a:lnTo>
                  <a:pt x="1574999" y="3244200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954849" y="0"/>
            <a:ext cx="0" cy="3162300"/>
          </a:xfrm>
          <a:custGeom>
            <a:avLst/>
            <a:gdLst/>
            <a:ahLst/>
            <a:cxnLst/>
            <a:rect l="l" t="t" r="r" b="b"/>
            <a:pathLst>
              <a:path h="3162300">
                <a:moveTo>
                  <a:pt x="0" y="0"/>
                </a:moveTo>
                <a:lnTo>
                  <a:pt x="0" y="3161999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B45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9" y="0"/>
            <a:ext cx="3202305" cy="1540510"/>
          </a:xfrm>
          <a:custGeom>
            <a:avLst/>
            <a:gdLst/>
            <a:ahLst/>
            <a:cxnLst/>
            <a:rect l="l" t="t" r="r" b="b"/>
            <a:pathLst>
              <a:path w="3202305" h="1540510">
                <a:moveTo>
                  <a:pt x="3201899" y="0"/>
                </a:moveTo>
                <a:lnTo>
                  <a:pt x="0" y="0"/>
                </a:lnTo>
                <a:lnTo>
                  <a:pt x="0" y="1540350"/>
                </a:lnTo>
                <a:lnTo>
                  <a:pt x="3201899" y="1540350"/>
                </a:lnTo>
                <a:lnTo>
                  <a:pt x="3201899" y="0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82574" y="900600"/>
            <a:ext cx="6562090" cy="4243070"/>
          </a:xfrm>
          <a:custGeom>
            <a:avLst/>
            <a:gdLst/>
            <a:ahLst/>
            <a:cxnLst/>
            <a:rect l="l" t="t" r="r" b="b"/>
            <a:pathLst>
              <a:path w="6562090" h="4243070">
                <a:moveTo>
                  <a:pt x="6561899" y="4242899"/>
                </a:moveTo>
                <a:lnTo>
                  <a:pt x="0" y="4242899"/>
                </a:lnTo>
                <a:lnTo>
                  <a:pt x="0" y="0"/>
                </a:lnTo>
                <a:lnTo>
                  <a:pt x="6561899" y="0"/>
                </a:lnTo>
                <a:lnTo>
                  <a:pt x="6561899" y="4242899"/>
                </a:lnTo>
                <a:close/>
              </a:path>
            </a:pathLst>
          </a:custGeom>
          <a:solidFill>
            <a:srgbClr val="063763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940562" y="0"/>
            <a:ext cx="28575" cy="4267200"/>
          </a:xfrm>
          <a:custGeom>
            <a:avLst/>
            <a:gdLst/>
            <a:ahLst/>
            <a:cxnLst/>
            <a:rect l="l" t="t" r="r" b="b"/>
            <a:pathLst>
              <a:path w="28575" h="4267200">
                <a:moveTo>
                  <a:pt x="28574" y="4266775"/>
                </a:moveTo>
                <a:lnTo>
                  <a:pt x="0" y="4266775"/>
                </a:lnTo>
                <a:lnTo>
                  <a:pt x="0" y="0"/>
                </a:lnTo>
                <a:lnTo>
                  <a:pt x="28574" y="0"/>
                </a:lnTo>
                <a:lnTo>
                  <a:pt x="28574" y="4266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0774" y="500413"/>
            <a:ext cx="173418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B45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9078" y="1243388"/>
            <a:ext cx="5885842" cy="1987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c.com/2019/04/03/ibm-ai-can-predict-with-95-percent-accuracy-which-employees-will-qui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75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52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524" y="0"/>
                </a:lnTo>
                <a:lnTo>
                  <a:pt x="9143524" y="514349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-636"/>
            <a:ext cx="9144635" cy="5144135"/>
            <a:chOff x="0" y="0"/>
            <a:chExt cx="9144635" cy="5144135"/>
          </a:xfrm>
        </p:grpSpPr>
        <p:sp>
          <p:nvSpPr>
            <p:cNvPr id="5" name="object 5"/>
            <p:cNvSpPr/>
            <p:nvPr/>
          </p:nvSpPr>
          <p:spPr>
            <a:xfrm>
              <a:off x="1183800" y="0"/>
              <a:ext cx="7960995" cy="4144645"/>
            </a:xfrm>
            <a:custGeom>
              <a:avLst/>
              <a:gdLst/>
              <a:ahLst/>
              <a:cxnLst/>
              <a:rect l="l" t="t" r="r" b="b"/>
              <a:pathLst>
                <a:path w="7960995" h="4144645">
                  <a:moveTo>
                    <a:pt x="7960499" y="4144499"/>
                  </a:moveTo>
                  <a:lnTo>
                    <a:pt x="0" y="4144499"/>
                  </a:lnTo>
                  <a:lnTo>
                    <a:pt x="0" y="0"/>
                  </a:lnTo>
                  <a:lnTo>
                    <a:pt x="7960499" y="0"/>
                  </a:lnTo>
                  <a:lnTo>
                    <a:pt x="7960499" y="41444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99473"/>
              <a:ext cx="1575435" cy="3244215"/>
            </a:xfrm>
            <a:custGeom>
              <a:avLst/>
              <a:gdLst/>
              <a:ahLst/>
              <a:cxnLst/>
              <a:rect l="l" t="t" r="r" b="b"/>
              <a:pathLst>
                <a:path w="1575435" h="3244215">
                  <a:moveTo>
                    <a:pt x="1574999" y="3244200"/>
                  </a:moveTo>
                  <a:lnTo>
                    <a:pt x="0" y="3244200"/>
                  </a:lnTo>
                  <a:lnTo>
                    <a:pt x="0" y="0"/>
                  </a:lnTo>
                  <a:lnTo>
                    <a:pt x="1574999" y="0"/>
                  </a:lnTo>
                  <a:lnTo>
                    <a:pt x="1574999" y="3244200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64297" y="361950"/>
            <a:ext cx="3593561" cy="2040889"/>
          </a:xfrm>
          <a:prstGeom prst="rect">
            <a:avLst/>
          </a:prstGeom>
        </p:spPr>
        <p:txBody>
          <a:bodyPr vert="horz" wrap="square" lIns="0" tIns="8255" rIns="0" bIns="0" rtlCol="0">
            <a:spAutoFit/>
            <a:scene3d>
              <a:camera prst="orthographicFront"/>
              <a:lightRig rig="freezing" dir="t"/>
            </a:scene3d>
            <a:sp3d extrusionH="57150" contourW="12700" prstMaterial="metal">
              <a:bevelT w="38100" h="38100" prst="slope"/>
              <a:bevelB w="50800" h="38100" prst="riblet"/>
              <a:extrusionClr>
                <a:srgbClr val="00B0F0"/>
              </a:extrusionClr>
              <a:contourClr>
                <a:srgbClr val="00B050"/>
              </a:contourClr>
            </a:sp3d>
          </a:bodyPr>
          <a:lstStyle/>
          <a:p>
            <a:pPr marL="12700" marR="5080" indent="41910">
              <a:lnSpc>
                <a:spcPct val="100400"/>
              </a:lnSpc>
              <a:spcBef>
                <a:spcPts val="65"/>
              </a:spcBef>
            </a:pPr>
            <a:r>
              <a:rPr sz="6600" spc="-480" dirty="0">
                <a:solidFill>
                  <a:srgbClr val="FFFFFF"/>
                </a:solidFill>
              </a:rPr>
              <a:t>EMP</a:t>
            </a:r>
            <a:r>
              <a:rPr sz="6600" spc="-869" dirty="0">
                <a:solidFill>
                  <a:srgbClr val="FFFFFF"/>
                </a:solidFill>
              </a:rPr>
              <a:t>L</a:t>
            </a:r>
            <a:r>
              <a:rPr sz="6600" spc="-860" dirty="0">
                <a:solidFill>
                  <a:srgbClr val="FFFFFF"/>
                </a:solidFill>
              </a:rPr>
              <a:t>O</a:t>
            </a:r>
            <a:r>
              <a:rPr sz="6600" spc="-530" dirty="0">
                <a:solidFill>
                  <a:srgbClr val="FFFFFF"/>
                </a:solidFill>
              </a:rPr>
              <a:t>YEE  </a:t>
            </a:r>
            <a:r>
              <a:rPr lang="en-IN" sz="6600" spc="-940" dirty="0">
                <a:solidFill>
                  <a:srgbClr val="FFFFFF"/>
                </a:solidFill>
              </a:rPr>
              <a:t>A</a:t>
            </a:r>
            <a:r>
              <a:rPr lang="en-IN" sz="6600" spc="-610" dirty="0">
                <a:solidFill>
                  <a:srgbClr val="FFFFFF"/>
                </a:solidFill>
              </a:rPr>
              <a:t>TTRITI</a:t>
            </a:r>
            <a:r>
              <a:rPr sz="6600" spc="-610" dirty="0">
                <a:solidFill>
                  <a:srgbClr val="FFFFFF"/>
                </a:solidFill>
              </a:rPr>
              <a:t>ON</a:t>
            </a:r>
            <a:endParaRPr sz="6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77996-3DB0-EF4B-A540-60B696BD9FBE}"/>
              </a:ext>
            </a:extLst>
          </p:cNvPr>
          <p:cNvSpPr txBox="1"/>
          <p:nvPr/>
        </p:nvSpPr>
        <p:spPr>
          <a:xfrm>
            <a:off x="5486400" y="302895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Debasish Jena</a:t>
            </a:r>
            <a:endParaRPr lang="en-I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74"/>
            <a:ext cx="9144000" cy="5139690"/>
            <a:chOff x="0" y="4074"/>
            <a:chExt cx="9144000" cy="5139690"/>
          </a:xfrm>
        </p:grpSpPr>
        <p:sp>
          <p:nvSpPr>
            <p:cNvPr id="3" name="object 3"/>
            <p:cNvSpPr/>
            <p:nvPr/>
          </p:nvSpPr>
          <p:spPr>
            <a:xfrm>
              <a:off x="4560417" y="471487"/>
              <a:ext cx="4584065" cy="4201160"/>
            </a:xfrm>
            <a:custGeom>
              <a:avLst/>
              <a:gdLst/>
              <a:ahLst/>
              <a:cxnLst/>
              <a:rect l="l" t="t" r="r" b="b"/>
              <a:pathLst>
                <a:path w="4584065" h="4201160">
                  <a:moveTo>
                    <a:pt x="7162" y="0"/>
                  </a:moveTo>
                  <a:lnTo>
                    <a:pt x="0" y="0"/>
                  </a:lnTo>
                  <a:lnTo>
                    <a:pt x="0" y="4200588"/>
                  </a:lnTo>
                  <a:lnTo>
                    <a:pt x="7162" y="4200588"/>
                  </a:lnTo>
                  <a:lnTo>
                    <a:pt x="7162" y="0"/>
                  </a:lnTo>
                  <a:close/>
                </a:path>
                <a:path w="4584065" h="4201160">
                  <a:moveTo>
                    <a:pt x="4583569" y="0"/>
                  </a:moveTo>
                  <a:lnTo>
                    <a:pt x="35737" y="0"/>
                  </a:lnTo>
                  <a:lnTo>
                    <a:pt x="35737" y="4200588"/>
                  </a:lnTo>
                  <a:lnTo>
                    <a:pt x="4583569" y="4200588"/>
                  </a:lnTo>
                  <a:lnTo>
                    <a:pt x="4583569" y="0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71475"/>
              <a:ext cx="4580255" cy="4201160"/>
            </a:xfrm>
            <a:custGeom>
              <a:avLst/>
              <a:gdLst/>
              <a:ahLst/>
              <a:cxnLst/>
              <a:rect l="l" t="t" r="r" b="b"/>
              <a:pathLst>
                <a:path w="4580255" h="4201160">
                  <a:moveTo>
                    <a:pt x="4579799" y="4200599"/>
                  </a:moveTo>
                  <a:lnTo>
                    <a:pt x="0" y="4200599"/>
                  </a:lnTo>
                  <a:lnTo>
                    <a:pt x="0" y="0"/>
                  </a:lnTo>
                  <a:lnTo>
                    <a:pt x="4579799" y="0"/>
                  </a:lnTo>
                  <a:lnTo>
                    <a:pt x="4579799" y="42005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6072" y="2342399"/>
              <a:ext cx="393065" cy="454025"/>
            </a:xfrm>
            <a:custGeom>
              <a:avLst/>
              <a:gdLst/>
              <a:ahLst/>
              <a:cxnLst/>
              <a:rect l="l" t="t" r="r" b="b"/>
              <a:pathLst>
                <a:path w="393064" h="454025">
                  <a:moveTo>
                    <a:pt x="0" y="453899"/>
                  </a:moveTo>
                  <a:lnTo>
                    <a:pt x="0" y="0"/>
                  </a:lnTo>
                  <a:lnTo>
                    <a:pt x="392699" y="226949"/>
                  </a:lnTo>
                  <a:lnTo>
                    <a:pt x="0" y="453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67587" y="4074"/>
              <a:ext cx="28575" cy="5139690"/>
            </a:xfrm>
            <a:custGeom>
              <a:avLst/>
              <a:gdLst/>
              <a:ahLst/>
              <a:cxnLst/>
              <a:rect l="l" t="t" r="r" b="b"/>
              <a:pathLst>
                <a:path w="28575" h="5139690">
                  <a:moveTo>
                    <a:pt x="0" y="0"/>
                  </a:moveTo>
                  <a:lnTo>
                    <a:pt x="28574" y="0"/>
                  </a:lnTo>
                  <a:lnTo>
                    <a:pt x="28574" y="5139424"/>
                  </a:lnTo>
                  <a:lnTo>
                    <a:pt x="0" y="51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32137" y="2606070"/>
            <a:ext cx="9988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 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ID 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</a:t>
            </a:r>
            <a:r>
              <a:rPr sz="1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10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1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18 </a:t>
            </a:r>
            <a:r>
              <a:rPr sz="1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Standard</a:t>
            </a:r>
            <a:r>
              <a:rPr sz="1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Hours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92974" y="1793125"/>
            <a:ext cx="2797810" cy="401320"/>
          </a:xfrm>
          <a:prstGeom prst="rect">
            <a:avLst/>
          </a:prstGeom>
          <a:solidFill>
            <a:srgbClr val="063763">
              <a:alpha val="74989"/>
            </a:srgbClr>
          </a:solidFill>
          <a:ln w="19049">
            <a:solidFill>
              <a:srgbClr val="FFFFF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775"/>
              </a:spcBef>
            </a:pPr>
            <a:r>
              <a:rPr sz="1400" spc="-60" dirty="0">
                <a:solidFill>
                  <a:srgbClr val="FFFFFF"/>
                </a:solidFill>
              </a:rPr>
              <a:t>Rem</a:t>
            </a:r>
            <a:r>
              <a:rPr sz="1400" spc="-55" dirty="0">
                <a:solidFill>
                  <a:srgbClr val="FFFFFF"/>
                </a:solidFill>
              </a:rPr>
              <a:t>ov</a:t>
            </a:r>
            <a:r>
              <a:rPr sz="1400" spc="-65" dirty="0">
                <a:solidFill>
                  <a:srgbClr val="FFFFFF"/>
                </a:solidFill>
              </a:rPr>
              <a:t>e</a:t>
            </a:r>
            <a:r>
              <a:rPr sz="1400" spc="-114" dirty="0">
                <a:solidFill>
                  <a:srgbClr val="FFFFFF"/>
                </a:solidFill>
              </a:rPr>
              <a:t> </a:t>
            </a:r>
            <a:r>
              <a:rPr sz="1400" spc="-20" dirty="0">
                <a:solidFill>
                  <a:srgbClr val="FFFFFF"/>
                </a:solidFill>
              </a:rPr>
              <a:t>Sing</a:t>
            </a:r>
            <a:r>
              <a:rPr sz="1400" spc="-25" dirty="0">
                <a:solidFill>
                  <a:srgbClr val="FFFFFF"/>
                </a:solidFill>
              </a:rPr>
              <a:t>l</a:t>
            </a:r>
            <a:r>
              <a:rPr sz="1400" spc="-65" dirty="0">
                <a:solidFill>
                  <a:srgbClr val="FFFFFF"/>
                </a:solidFill>
              </a:rPr>
              <a:t>e</a:t>
            </a:r>
            <a:r>
              <a:rPr sz="1400" spc="-114" dirty="0">
                <a:solidFill>
                  <a:srgbClr val="FFFFFF"/>
                </a:solidFill>
              </a:rPr>
              <a:t> </a:t>
            </a:r>
            <a:r>
              <a:rPr sz="1400" spc="-45" dirty="0">
                <a:solidFill>
                  <a:srgbClr val="FFFFFF"/>
                </a:solidFill>
              </a:rPr>
              <a:t>Unique</a:t>
            </a:r>
            <a:r>
              <a:rPr sz="1400" spc="-114" dirty="0">
                <a:solidFill>
                  <a:srgbClr val="FFFFFF"/>
                </a:solidFill>
              </a:rPr>
              <a:t> </a:t>
            </a:r>
            <a:r>
              <a:rPr sz="1400" spc="-160" dirty="0">
                <a:solidFill>
                  <a:srgbClr val="FFFFFF"/>
                </a:solidFill>
              </a:rPr>
              <a:t>V</a:t>
            </a:r>
            <a:r>
              <a:rPr sz="1400" spc="-60" dirty="0">
                <a:solidFill>
                  <a:srgbClr val="FFFFFF"/>
                </a:solidFill>
              </a:rPr>
              <a:t>a</a:t>
            </a:r>
            <a:r>
              <a:rPr sz="1400" spc="-45" dirty="0">
                <a:solidFill>
                  <a:srgbClr val="FFFFFF"/>
                </a:solidFill>
              </a:rPr>
              <a:t>lue</a:t>
            </a:r>
            <a:endParaRPr sz="1400"/>
          </a:p>
        </p:txBody>
      </p:sp>
      <p:sp>
        <p:nvSpPr>
          <p:cNvPr id="9" name="object 9"/>
          <p:cNvSpPr txBox="1"/>
          <p:nvPr/>
        </p:nvSpPr>
        <p:spPr>
          <a:xfrm>
            <a:off x="5411875" y="1793125"/>
            <a:ext cx="2886710" cy="401320"/>
          </a:xfrm>
          <a:prstGeom prst="rect">
            <a:avLst/>
          </a:prstGeom>
          <a:solidFill>
            <a:srgbClr val="00C3B1">
              <a:alpha val="53448"/>
            </a:srgbClr>
          </a:solidFill>
          <a:ln w="19049">
            <a:solidFill>
              <a:srgbClr val="FFFFF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775"/>
              </a:spcBef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Correlated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60050" y="2404125"/>
            <a:ext cx="4784090" cy="2002155"/>
            <a:chOff x="4360050" y="2404125"/>
            <a:chExt cx="4784090" cy="20021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0050" y="2404125"/>
              <a:ext cx="4783948" cy="12157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1000" y="4005250"/>
              <a:ext cx="2788349" cy="400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4137" y="3792587"/>
            <a:ext cx="2547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2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600" spc="-254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36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25" dirty="0">
                <a:solidFill>
                  <a:srgbClr val="FFFFFF"/>
                </a:solidFill>
                <a:latin typeface="Trebuchet MS"/>
                <a:cs typeface="Trebuchet MS"/>
              </a:rPr>
              <a:t>Sampling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48800" y="3792583"/>
            <a:ext cx="1605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FFFFFF"/>
                </a:solidFill>
                <a:latin typeface="Trebuchet MS"/>
                <a:cs typeface="Trebuchet MS"/>
              </a:rPr>
              <a:t>The“Yes”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800" y="304800"/>
            <a:ext cx="1845266" cy="48386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4" y="0"/>
            <a:ext cx="9144635" cy="5143500"/>
            <a:chOff x="-74" y="0"/>
            <a:chExt cx="9144635" cy="5143500"/>
          </a:xfrm>
        </p:grpSpPr>
        <p:sp>
          <p:nvSpPr>
            <p:cNvPr id="3" name="object 3"/>
            <p:cNvSpPr/>
            <p:nvPr/>
          </p:nvSpPr>
          <p:spPr>
            <a:xfrm>
              <a:off x="-74" y="0"/>
              <a:ext cx="8240395" cy="4647565"/>
            </a:xfrm>
            <a:custGeom>
              <a:avLst/>
              <a:gdLst/>
              <a:ahLst/>
              <a:cxnLst/>
              <a:rect l="l" t="t" r="r" b="b"/>
              <a:pathLst>
                <a:path w="8240395" h="4647565">
                  <a:moveTo>
                    <a:pt x="8240099" y="4647299"/>
                  </a:moveTo>
                  <a:lnTo>
                    <a:pt x="0" y="4647299"/>
                  </a:lnTo>
                  <a:lnTo>
                    <a:pt x="0" y="0"/>
                  </a:lnTo>
                  <a:lnTo>
                    <a:pt x="8240099" y="0"/>
                  </a:lnTo>
                  <a:lnTo>
                    <a:pt x="8240099" y="46472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04125" y="3827724"/>
              <a:ext cx="8240395" cy="1316355"/>
            </a:xfrm>
            <a:custGeom>
              <a:avLst/>
              <a:gdLst/>
              <a:ahLst/>
              <a:cxnLst/>
              <a:rect l="l" t="t" r="r" b="b"/>
              <a:pathLst>
                <a:path w="8240395" h="1316354">
                  <a:moveTo>
                    <a:pt x="0" y="1315774"/>
                  </a:moveTo>
                  <a:lnTo>
                    <a:pt x="8239874" y="1315774"/>
                  </a:lnTo>
                  <a:lnTo>
                    <a:pt x="8239874" y="0"/>
                  </a:lnTo>
                  <a:lnTo>
                    <a:pt x="0" y="0"/>
                  </a:lnTo>
                  <a:lnTo>
                    <a:pt x="0" y="1315774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4225" y="911849"/>
            <a:ext cx="2370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5" dirty="0">
                <a:solidFill>
                  <a:srgbClr val="FFFFFF"/>
                </a:solidFill>
              </a:rPr>
              <a:t>F</a:t>
            </a:r>
            <a:r>
              <a:rPr spc="-254" dirty="0">
                <a:solidFill>
                  <a:srgbClr val="FFFFFF"/>
                </a:solidFill>
              </a:rPr>
              <a:t>e</a:t>
            </a:r>
            <a:r>
              <a:rPr spc="-210" dirty="0">
                <a:solidFill>
                  <a:srgbClr val="FFFFFF"/>
                </a:solidFill>
              </a:rPr>
              <a:t>atu</a:t>
            </a:r>
            <a:r>
              <a:rPr spc="-240" dirty="0">
                <a:solidFill>
                  <a:srgbClr val="FFFFFF"/>
                </a:solidFill>
              </a:rPr>
              <a:t>r</a:t>
            </a:r>
            <a:r>
              <a:rPr spc="-235" dirty="0">
                <a:solidFill>
                  <a:srgbClr val="FFFFFF"/>
                </a:solidFill>
              </a:rPr>
              <a:t>e</a:t>
            </a:r>
            <a:r>
              <a:rPr spc="-295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Se</a:t>
            </a:r>
            <a:r>
              <a:rPr spc="-110" dirty="0">
                <a:solidFill>
                  <a:srgbClr val="FFFFFF"/>
                </a:solidFill>
              </a:rPr>
              <a:t>l</a:t>
            </a:r>
            <a:r>
              <a:rPr spc="-200" dirty="0">
                <a:solidFill>
                  <a:srgbClr val="FFFFFF"/>
                </a:solidFill>
              </a:rPr>
              <a:t>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4225" y="1517005"/>
            <a:ext cx="273812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Top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Features:</a:t>
            </a:r>
            <a:endParaRPr sz="1800">
              <a:latin typeface="Microsoft Sans Serif"/>
              <a:cs typeface="Microsoft Sans Serif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Monthly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Income</a:t>
            </a:r>
            <a:endParaRPr sz="1800">
              <a:latin typeface="Microsoft Sans Serif"/>
              <a:cs typeface="Microsoft Sans Serif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1800">
              <a:latin typeface="Microsoft Sans Serif"/>
              <a:cs typeface="Microsoft Sans Serif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Option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Level</a:t>
            </a:r>
            <a:endParaRPr sz="1800">
              <a:latin typeface="Microsoft Sans Serif"/>
              <a:cs typeface="Microsoft Sans Serif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endParaRPr sz="1800">
              <a:latin typeface="Microsoft Sans Serif"/>
              <a:cs typeface="Microsoft Sans Serif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Age</a:t>
            </a:r>
            <a:endParaRPr sz="1800">
              <a:latin typeface="Microsoft Sans Serif"/>
              <a:cs typeface="Microsoft Sans Serif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Home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2916" y="2049088"/>
            <a:ext cx="997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975" y="210800"/>
            <a:ext cx="4510174" cy="36120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3966" y="2687737"/>
            <a:ext cx="163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FFFFFF"/>
                </a:solidFill>
              </a:rPr>
              <a:t>Modeling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25" y="0"/>
            <a:ext cx="415290" cy="5143500"/>
            <a:chOff x="8729025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25" y="1230300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9"/>
                  </a:moveTo>
                  <a:lnTo>
                    <a:pt x="0" y="39131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9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300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74522" y="515963"/>
            <a:ext cx="37960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063763"/>
                </a:solidFill>
              </a:rPr>
              <a:t>Modeling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220" dirty="0">
                <a:solidFill>
                  <a:srgbClr val="063763"/>
                </a:solidFill>
              </a:rPr>
              <a:t>with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175" dirty="0">
                <a:solidFill>
                  <a:srgbClr val="063763"/>
                </a:solidFill>
              </a:rPr>
              <a:t>All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204" dirty="0">
                <a:solidFill>
                  <a:srgbClr val="063763"/>
                </a:solidFill>
              </a:rPr>
              <a:t>Attribu</a:t>
            </a:r>
            <a:r>
              <a:rPr spc="-229" dirty="0">
                <a:solidFill>
                  <a:srgbClr val="063763"/>
                </a:solidFill>
              </a:rPr>
              <a:t>t</a:t>
            </a:r>
            <a:r>
              <a:rPr spc="-125" dirty="0">
                <a:solidFill>
                  <a:srgbClr val="063763"/>
                </a:solidFill>
              </a:rPr>
              <a:t>es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71574" y="1442675"/>
          <a:ext cx="4981575" cy="2657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90" dirty="0">
                          <a:solidFill>
                            <a:srgbClr val="00D6C0"/>
                          </a:solidFill>
                          <a:latin typeface="Trebuchet MS"/>
                          <a:cs typeface="Trebuchet MS"/>
                        </a:rPr>
                        <a:t>Model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35" dirty="0">
                          <a:solidFill>
                            <a:srgbClr val="00D6C0"/>
                          </a:solidFill>
                          <a:latin typeface="Trebuchet MS"/>
                          <a:cs typeface="Trebuchet MS"/>
                        </a:rPr>
                        <a:t>Accuracy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00" dirty="0">
                          <a:solidFill>
                            <a:srgbClr val="00D6C0"/>
                          </a:solidFill>
                          <a:latin typeface="Trebuchet MS"/>
                          <a:cs typeface="Trebuchet MS"/>
                        </a:rPr>
                        <a:t>Precision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3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ogistic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eg</a:t>
                      </a:r>
                      <a:r>
                        <a:rPr sz="1400" spc="-4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30" dirty="0">
                          <a:latin typeface="Trebuchet MS"/>
                          <a:cs typeface="Trebuchet MS"/>
                        </a:rPr>
                        <a:t>74.2%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85" dirty="0">
                          <a:latin typeface="Trebuchet MS"/>
                          <a:cs typeface="Trebuchet MS"/>
                        </a:rPr>
                        <a:t>73%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dirty="0">
                          <a:latin typeface="Trebuchet MS"/>
                          <a:cs typeface="Trebuchet MS"/>
                        </a:rPr>
                        <a:t>Decision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4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-4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14" dirty="0">
                          <a:latin typeface="Trebuchet MS"/>
                          <a:cs typeface="Trebuchet MS"/>
                        </a:rPr>
                        <a:t>78.9%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40" dirty="0">
                          <a:latin typeface="Trebuchet MS"/>
                          <a:cs typeface="Trebuchet MS"/>
                        </a:rPr>
                        <a:t>73.7%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andom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spc="-4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est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60" dirty="0">
                          <a:latin typeface="Trebuchet MS"/>
                          <a:cs typeface="Trebuchet MS"/>
                        </a:rPr>
                        <a:t>78.1%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65" dirty="0">
                          <a:latin typeface="Trebuchet MS"/>
                          <a:cs typeface="Trebuchet MS"/>
                        </a:rPr>
                        <a:t>79.1%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400" spc="-4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adient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Boosting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00" dirty="0">
                          <a:latin typeface="Trebuchet MS"/>
                          <a:cs typeface="Trebuchet MS"/>
                        </a:rPr>
                        <a:t>95.9%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25" dirty="0">
                          <a:latin typeface="Trebuchet MS"/>
                          <a:cs typeface="Trebuchet MS"/>
                        </a:rPr>
                        <a:t>92.4%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25" y="0"/>
            <a:ext cx="415290" cy="5143500"/>
            <a:chOff x="8729025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25" y="1230300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9"/>
                  </a:moveTo>
                  <a:lnTo>
                    <a:pt x="0" y="39131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9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300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4617" y="301650"/>
            <a:ext cx="463613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44905" marR="5080" indent="-1132840">
              <a:lnSpc>
                <a:spcPct val="100400"/>
              </a:lnSpc>
              <a:spcBef>
                <a:spcPts val="85"/>
              </a:spcBef>
            </a:pPr>
            <a:r>
              <a:rPr spc="-160" dirty="0">
                <a:solidFill>
                  <a:srgbClr val="063763"/>
                </a:solidFill>
              </a:rPr>
              <a:t>Modeling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220" dirty="0">
                <a:solidFill>
                  <a:srgbClr val="063763"/>
                </a:solidFill>
              </a:rPr>
              <a:t>with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550" dirty="0">
                <a:solidFill>
                  <a:srgbClr val="063763"/>
                </a:solidFill>
              </a:rPr>
              <a:t>T</a:t>
            </a:r>
            <a:r>
              <a:rPr spc="-155" dirty="0">
                <a:solidFill>
                  <a:srgbClr val="063763"/>
                </a:solidFill>
              </a:rPr>
              <a:t>op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204" dirty="0">
                <a:solidFill>
                  <a:srgbClr val="063763"/>
                </a:solidFill>
              </a:rPr>
              <a:t>Attribu</a:t>
            </a:r>
            <a:r>
              <a:rPr spc="-229" dirty="0">
                <a:solidFill>
                  <a:srgbClr val="063763"/>
                </a:solidFill>
              </a:rPr>
              <a:t>t</a:t>
            </a:r>
            <a:r>
              <a:rPr spc="-125" dirty="0">
                <a:solidFill>
                  <a:srgbClr val="063763"/>
                </a:solidFill>
              </a:rPr>
              <a:t>es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180" dirty="0">
                <a:solidFill>
                  <a:srgbClr val="063763"/>
                </a:solidFill>
              </a:rPr>
              <a:t>f</a:t>
            </a:r>
            <a:r>
              <a:rPr spc="-265" dirty="0">
                <a:solidFill>
                  <a:srgbClr val="063763"/>
                </a:solidFill>
              </a:rPr>
              <a:t>r</a:t>
            </a:r>
            <a:r>
              <a:rPr spc="-180" dirty="0">
                <a:solidFill>
                  <a:srgbClr val="063763"/>
                </a:solidFill>
              </a:rPr>
              <a:t>om  </a:t>
            </a:r>
            <a:r>
              <a:rPr spc="-445" dirty="0">
                <a:solidFill>
                  <a:srgbClr val="063763"/>
                </a:solidFill>
              </a:rPr>
              <a:t>F</a:t>
            </a:r>
            <a:r>
              <a:rPr spc="-254" dirty="0">
                <a:solidFill>
                  <a:srgbClr val="063763"/>
                </a:solidFill>
              </a:rPr>
              <a:t>e</a:t>
            </a:r>
            <a:r>
              <a:rPr spc="-210" dirty="0">
                <a:solidFill>
                  <a:srgbClr val="063763"/>
                </a:solidFill>
              </a:rPr>
              <a:t>atu</a:t>
            </a:r>
            <a:r>
              <a:rPr spc="-240" dirty="0">
                <a:solidFill>
                  <a:srgbClr val="063763"/>
                </a:solidFill>
              </a:rPr>
              <a:t>r</a:t>
            </a:r>
            <a:r>
              <a:rPr spc="-235" dirty="0">
                <a:solidFill>
                  <a:srgbClr val="063763"/>
                </a:solidFill>
              </a:rPr>
              <a:t>e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160" dirty="0">
                <a:solidFill>
                  <a:srgbClr val="063763"/>
                </a:solidFill>
              </a:rPr>
              <a:t>Se</a:t>
            </a:r>
            <a:r>
              <a:rPr spc="-110" dirty="0">
                <a:solidFill>
                  <a:srgbClr val="063763"/>
                </a:solidFill>
              </a:rPr>
              <a:t>l</a:t>
            </a:r>
            <a:r>
              <a:rPr spc="-200" dirty="0">
                <a:solidFill>
                  <a:srgbClr val="063763"/>
                </a:solidFill>
              </a:rPr>
              <a:t>ection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25549" y="1442687"/>
          <a:ext cx="4865370" cy="2706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90" dirty="0">
                          <a:solidFill>
                            <a:srgbClr val="00D6C0"/>
                          </a:solidFill>
                          <a:latin typeface="Trebuchet MS"/>
                          <a:cs typeface="Trebuchet MS"/>
                        </a:rPr>
                        <a:t>Model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35" dirty="0">
                          <a:solidFill>
                            <a:srgbClr val="00D6C0"/>
                          </a:solidFill>
                          <a:latin typeface="Trebuchet MS"/>
                          <a:cs typeface="Trebuchet MS"/>
                        </a:rPr>
                        <a:t>Accuracy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00" dirty="0">
                          <a:solidFill>
                            <a:srgbClr val="00D6C0"/>
                          </a:solidFill>
                          <a:latin typeface="Trebuchet MS"/>
                          <a:cs typeface="Trebuchet MS"/>
                        </a:rPr>
                        <a:t>Precision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3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ogistic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eg</a:t>
                      </a:r>
                      <a:r>
                        <a:rPr sz="1400" spc="-4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05" dirty="0">
                          <a:latin typeface="Trebuchet MS"/>
                          <a:cs typeface="Trebuchet MS"/>
                        </a:rPr>
                        <a:t>69.4%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65" dirty="0">
                          <a:latin typeface="Trebuchet MS"/>
                          <a:cs typeface="Trebuchet MS"/>
                        </a:rPr>
                        <a:t>67%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dirty="0">
                          <a:latin typeface="Trebuchet MS"/>
                          <a:cs typeface="Trebuchet MS"/>
                        </a:rPr>
                        <a:t>Decision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4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-4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30" dirty="0">
                          <a:latin typeface="Trebuchet MS"/>
                          <a:cs typeface="Trebuchet MS"/>
                        </a:rPr>
                        <a:t>75.5%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14" dirty="0">
                          <a:latin typeface="Trebuchet MS"/>
                          <a:cs typeface="Trebuchet MS"/>
                        </a:rPr>
                        <a:t>78.3%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andom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spc="-4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est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25" dirty="0">
                          <a:latin typeface="Trebuchet MS"/>
                          <a:cs typeface="Trebuchet MS"/>
                        </a:rPr>
                        <a:t>75.9%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50" dirty="0">
                          <a:latin typeface="Trebuchet MS"/>
                          <a:cs typeface="Trebuchet MS"/>
                        </a:rPr>
                        <a:t>77.7%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400" spc="-4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adient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Boosting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10" dirty="0">
                          <a:latin typeface="Trebuchet MS"/>
                          <a:cs typeface="Trebuchet MS"/>
                        </a:rPr>
                        <a:t>92.9%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130" dirty="0">
                          <a:latin typeface="Trebuchet MS"/>
                          <a:cs typeface="Trebuchet MS"/>
                        </a:rPr>
                        <a:t>87.4%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063763"/>
                      </a:solidFill>
                      <a:prstDash val="solid"/>
                    </a:lnL>
                    <a:lnR w="19050">
                      <a:solidFill>
                        <a:srgbClr val="063763"/>
                      </a:solidFill>
                      <a:prstDash val="solid"/>
                    </a:lnR>
                    <a:lnT w="19050">
                      <a:solidFill>
                        <a:srgbClr val="063763"/>
                      </a:solidFill>
                      <a:prstDash val="solid"/>
                    </a:lnT>
                    <a:lnB w="19050">
                      <a:solidFill>
                        <a:srgbClr val="0637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4199" y="0"/>
            <a:ext cx="8879840" cy="5143500"/>
            <a:chOff x="264199" y="0"/>
            <a:chExt cx="8879840" cy="5143500"/>
          </a:xfrm>
        </p:grpSpPr>
        <p:sp>
          <p:nvSpPr>
            <p:cNvPr id="3" name="object 3"/>
            <p:cNvSpPr/>
            <p:nvPr/>
          </p:nvSpPr>
          <p:spPr>
            <a:xfrm>
              <a:off x="8729025" y="1230300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9"/>
                  </a:moveTo>
                  <a:lnTo>
                    <a:pt x="0" y="39131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9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300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199" y="640725"/>
              <a:ext cx="8462575" cy="19614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874" y="3274024"/>
              <a:ext cx="8326575" cy="16584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85266" y="115363"/>
            <a:ext cx="4175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>
                <a:solidFill>
                  <a:srgbClr val="063763"/>
                </a:solidFill>
              </a:rPr>
              <a:t>Decision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480" dirty="0">
                <a:solidFill>
                  <a:srgbClr val="063763"/>
                </a:solidFill>
              </a:rPr>
              <a:t>T</a:t>
            </a:r>
            <a:r>
              <a:rPr spc="-240" dirty="0">
                <a:solidFill>
                  <a:srgbClr val="063763"/>
                </a:solidFill>
              </a:rPr>
              <a:t>r</a:t>
            </a:r>
            <a:r>
              <a:rPr spc="-235" dirty="0">
                <a:solidFill>
                  <a:srgbClr val="063763"/>
                </a:solidFill>
              </a:rPr>
              <a:t>ee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175" dirty="0">
                <a:solidFill>
                  <a:srgbClr val="063763"/>
                </a:solidFill>
              </a:rPr>
              <a:t>(Decision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180" dirty="0">
                <a:solidFill>
                  <a:srgbClr val="063763"/>
                </a:solidFill>
              </a:rPr>
              <a:t>Nodes)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82438" y="2768997"/>
            <a:ext cx="43802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9" dirty="0">
                <a:solidFill>
                  <a:srgbClr val="063763"/>
                </a:solidFill>
                <a:latin typeface="Trebuchet MS"/>
                <a:cs typeface="Trebuchet MS"/>
              </a:rPr>
              <a:t>R</a:t>
            </a:r>
            <a:r>
              <a:rPr sz="2800" spc="-210" dirty="0">
                <a:solidFill>
                  <a:srgbClr val="063763"/>
                </a:solidFill>
                <a:latin typeface="Trebuchet MS"/>
                <a:cs typeface="Trebuchet MS"/>
              </a:rPr>
              <a:t>andom</a:t>
            </a:r>
            <a:r>
              <a:rPr sz="2800" spc="-295" dirty="0">
                <a:solidFill>
                  <a:srgbClr val="063763"/>
                </a:solidFill>
                <a:latin typeface="Trebuchet MS"/>
                <a:cs typeface="Trebuchet MS"/>
              </a:rPr>
              <a:t> </a:t>
            </a:r>
            <a:r>
              <a:rPr sz="2800" spc="-445" dirty="0">
                <a:solidFill>
                  <a:srgbClr val="063763"/>
                </a:solidFill>
                <a:latin typeface="Trebuchet MS"/>
                <a:cs typeface="Trebuchet MS"/>
              </a:rPr>
              <a:t>F</a:t>
            </a:r>
            <a:r>
              <a:rPr sz="2800" spc="-170" dirty="0">
                <a:solidFill>
                  <a:srgbClr val="063763"/>
                </a:solidFill>
                <a:latin typeface="Trebuchet MS"/>
                <a:cs typeface="Trebuchet MS"/>
              </a:rPr>
              <a:t>o</a:t>
            </a:r>
            <a:r>
              <a:rPr sz="2800" spc="-200" dirty="0">
                <a:solidFill>
                  <a:srgbClr val="063763"/>
                </a:solidFill>
                <a:latin typeface="Trebuchet MS"/>
                <a:cs typeface="Trebuchet MS"/>
              </a:rPr>
              <a:t>r</a:t>
            </a:r>
            <a:r>
              <a:rPr sz="2800" spc="-160" dirty="0">
                <a:solidFill>
                  <a:srgbClr val="063763"/>
                </a:solidFill>
                <a:latin typeface="Trebuchet MS"/>
                <a:cs typeface="Trebuchet MS"/>
              </a:rPr>
              <a:t>est</a:t>
            </a:r>
            <a:r>
              <a:rPr sz="2800" spc="-295" dirty="0">
                <a:solidFill>
                  <a:srgbClr val="063763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063763"/>
                </a:solidFill>
                <a:latin typeface="Trebuchet MS"/>
                <a:cs typeface="Trebuchet MS"/>
              </a:rPr>
              <a:t>(Decision</a:t>
            </a:r>
            <a:r>
              <a:rPr sz="2800" spc="-295" dirty="0">
                <a:solidFill>
                  <a:srgbClr val="063763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063763"/>
                </a:solidFill>
                <a:latin typeface="Trebuchet MS"/>
                <a:cs typeface="Trebuchet MS"/>
              </a:rPr>
              <a:t>Nodes)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2135287"/>
            <a:ext cx="3358997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88415">
              <a:lnSpc>
                <a:spcPct val="100699"/>
              </a:lnSpc>
              <a:spcBef>
                <a:spcPts val="70"/>
              </a:spcBef>
            </a:pPr>
            <a:r>
              <a:rPr sz="3600" spc="-165" dirty="0">
                <a:solidFill>
                  <a:srgbClr val="FFFFFF"/>
                </a:solidFill>
              </a:rPr>
              <a:t>Insights</a:t>
            </a:r>
            <a:r>
              <a:rPr sz="3600" spc="-380" dirty="0">
                <a:solidFill>
                  <a:srgbClr val="FFFFFF"/>
                </a:solidFill>
              </a:rPr>
              <a:t> </a:t>
            </a:r>
            <a:r>
              <a:rPr sz="3600" spc="-185" dirty="0">
                <a:solidFill>
                  <a:srgbClr val="FFFFFF"/>
                </a:solidFill>
              </a:rPr>
              <a:t>&amp;  </a:t>
            </a:r>
            <a:r>
              <a:rPr sz="3600" spc="-315" dirty="0">
                <a:solidFill>
                  <a:srgbClr val="FFFFFF"/>
                </a:solidFill>
              </a:rPr>
              <a:t>R</a:t>
            </a:r>
            <a:r>
              <a:rPr sz="3600" spc="-345" dirty="0">
                <a:solidFill>
                  <a:srgbClr val="FFFFFF"/>
                </a:solidFill>
              </a:rPr>
              <a:t>e</a:t>
            </a:r>
            <a:r>
              <a:rPr sz="3600" spc="-390" dirty="0">
                <a:solidFill>
                  <a:srgbClr val="FFFFFF"/>
                </a:solidFill>
              </a:rPr>
              <a:t>c</a:t>
            </a:r>
            <a:r>
              <a:rPr sz="3600" spc="-275" dirty="0">
                <a:solidFill>
                  <a:srgbClr val="FFFFFF"/>
                </a:solidFill>
              </a:rPr>
              <a:t>ommendation</a:t>
            </a:r>
            <a:endParaRPr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874" y="7124"/>
            <a:ext cx="8481695" cy="5136515"/>
            <a:chOff x="662874" y="7124"/>
            <a:chExt cx="8481695" cy="5136515"/>
          </a:xfrm>
        </p:grpSpPr>
        <p:sp>
          <p:nvSpPr>
            <p:cNvPr id="3" name="object 3"/>
            <p:cNvSpPr/>
            <p:nvPr/>
          </p:nvSpPr>
          <p:spPr>
            <a:xfrm>
              <a:off x="8481600" y="679994"/>
              <a:ext cx="0" cy="4463415"/>
            </a:xfrm>
            <a:custGeom>
              <a:avLst/>
              <a:gdLst/>
              <a:ahLst/>
              <a:cxnLst/>
              <a:rect l="l" t="t" r="r" b="b"/>
              <a:pathLst>
                <a:path h="4463415">
                  <a:moveTo>
                    <a:pt x="0" y="4463399"/>
                  </a:moveTo>
                  <a:lnTo>
                    <a:pt x="0" y="0"/>
                  </a:lnTo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2874" y="7124"/>
              <a:ext cx="8481695" cy="4510405"/>
            </a:xfrm>
            <a:custGeom>
              <a:avLst/>
              <a:gdLst/>
              <a:ahLst/>
              <a:cxnLst/>
              <a:rect l="l" t="t" r="r" b="b"/>
              <a:pathLst>
                <a:path w="8481695" h="4510405">
                  <a:moveTo>
                    <a:pt x="8481600" y="4510199"/>
                  </a:moveTo>
                  <a:lnTo>
                    <a:pt x="0" y="4510199"/>
                  </a:lnTo>
                  <a:lnTo>
                    <a:pt x="0" y="0"/>
                  </a:lnTo>
                  <a:lnTo>
                    <a:pt x="8481600" y="0"/>
                  </a:lnTo>
                  <a:lnTo>
                    <a:pt x="8481600" y="45101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7024" y="152175"/>
            <a:ext cx="3479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>
                <a:solidFill>
                  <a:srgbClr val="FFFFFF"/>
                </a:solidFill>
              </a:rPr>
              <a:t>W</a:t>
            </a:r>
            <a:r>
              <a:rPr spc="-254" dirty="0">
                <a:solidFill>
                  <a:srgbClr val="FFFFFF"/>
                </a:solidFill>
              </a:rPr>
              <a:t>h</a:t>
            </a:r>
            <a:r>
              <a:rPr spc="-175" dirty="0">
                <a:solidFill>
                  <a:srgbClr val="FFFFFF"/>
                </a:solidFill>
              </a:rPr>
              <a:t>y</a:t>
            </a:r>
            <a:r>
              <a:rPr spc="-295" dirty="0">
                <a:solidFill>
                  <a:srgbClr val="FFFFFF"/>
                </a:solidFill>
              </a:rPr>
              <a:t> </a:t>
            </a:r>
            <a:r>
              <a:rPr spc="-155" dirty="0">
                <a:solidFill>
                  <a:srgbClr val="FFFFFF"/>
                </a:solidFill>
              </a:rPr>
              <a:t>do</a:t>
            </a:r>
            <a:r>
              <a:rPr spc="-295" dirty="0">
                <a:solidFill>
                  <a:srgbClr val="FFFFFF"/>
                </a:solidFill>
              </a:rPr>
              <a:t> </a:t>
            </a:r>
            <a:r>
              <a:rPr spc="-265" dirty="0">
                <a:solidFill>
                  <a:srgbClr val="FFFFFF"/>
                </a:solidFill>
              </a:rPr>
              <a:t>emp</a:t>
            </a:r>
            <a:r>
              <a:rPr spc="-135" dirty="0">
                <a:solidFill>
                  <a:srgbClr val="FFFFFF"/>
                </a:solidFill>
              </a:rPr>
              <a:t>l</a:t>
            </a:r>
            <a:r>
              <a:rPr spc="-150" dirty="0">
                <a:solidFill>
                  <a:srgbClr val="FFFFFF"/>
                </a:solidFill>
              </a:rPr>
              <a:t>o</a:t>
            </a:r>
            <a:r>
              <a:rPr spc="-190" dirty="0">
                <a:solidFill>
                  <a:srgbClr val="FFFFFF"/>
                </a:solidFill>
              </a:rPr>
              <a:t>y</a:t>
            </a:r>
            <a:r>
              <a:rPr spc="-165" dirty="0">
                <a:solidFill>
                  <a:srgbClr val="FFFFFF"/>
                </a:solidFill>
              </a:rPr>
              <a:t>ees</a:t>
            </a:r>
            <a:r>
              <a:rPr spc="-295" dirty="0">
                <a:solidFill>
                  <a:srgbClr val="FFFFFF"/>
                </a:solidFill>
              </a:rPr>
              <a:t> </a:t>
            </a:r>
            <a:r>
              <a:rPr spc="-145" dirty="0">
                <a:solidFill>
                  <a:srgbClr val="FFFFFF"/>
                </a:solidFill>
              </a:rPr>
              <a:t>l</a:t>
            </a:r>
            <a:r>
              <a:rPr spc="-254" dirty="0">
                <a:solidFill>
                  <a:srgbClr val="FFFFFF"/>
                </a:solidFill>
              </a:rPr>
              <a:t>e</a:t>
            </a:r>
            <a:r>
              <a:rPr spc="-240" dirty="0">
                <a:solidFill>
                  <a:srgbClr val="FFFFFF"/>
                </a:solidFill>
              </a:rPr>
              <a:t>a</a:t>
            </a:r>
            <a:r>
              <a:rPr spc="-195" dirty="0">
                <a:solidFill>
                  <a:srgbClr val="FFFFFF"/>
                </a:solidFill>
              </a:rPr>
              <a:t>v</a:t>
            </a:r>
            <a:r>
              <a:rPr spc="-345" dirty="0">
                <a:solidFill>
                  <a:srgbClr val="FFFFFF"/>
                </a:solidFill>
              </a:rPr>
              <a:t>e</a:t>
            </a:r>
            <a:r>
              <a:rPr spc="100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7099" y="815239"/>
            <a:ext cx="4631055" cy="310451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Theory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ani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ation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quilibrium</a:t>
            </a:r>
            <a:endParaRPr sz="2000">
              <a:latin typeface="Trebuchet MS"/>
              <a:cs typeface="Trebuchet MS"/>
            </a:endParaRPr>
          </a:p>
          <a:p>
            <a:pPr marL="58039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Employee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stay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organization: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0">
              <a:latin typeface="Calibri"/>
              <a:cs typeface="Calibri"/>
            </a:endParaRPr>
          </a:p>
          <a:p>
            <a:pPr marL="1037590" indent="-367030">
              <a:lnSpc>
                <a:spcPct val="100000"/>
              </a:lnSpc>
              <a:buFont typeface="Arial MT"/>
              <a:buChar char="●"/>
              <a:tabLst>
                <a:tab pos="1037590" algn="l"/>
                <a:tab pos="1038225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such:</a:t>
            </a:r>
            <a:endParaRPr sz="1800">
              <a:latin typeface="Calibri"/>
              <a:cs typeface="Calibri"/>
            </a:endParaRPr>
          </a:p>
          <a:p>
            <a:pPr marL="1494790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1494790" algn="l"/>
                <a:tab pos="1495425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Satisfactory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Pay</a:t>
            </a:r>
            <a:endParaRPr sz="1800">
              <a:latin typeface="Calibri"/>
              <a:cs typeface="Calibri"/>
            </a:endParaRPr>
          </a:p>
          <a:p>
            <a:pPr marL="1494790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1494790" algn="l"/>
                <a:tab pos="1495425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Conditions</a:t>
            </a:r>
            <a:endParaRPr sz="1800">
              <a:latin typeface="Calibri"/>
              <a:cs typeface="Calibri"/>
            </a:endParaRPr>
          </a:p>
          <a:p>
            <a:pPr marL="1494790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1494790" algn="l"/>
                <a:tab pos="1495425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Developmental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Opportunities</a:t>
            </a:r>
            <a:endParaRPr sz="1800">
              <a:latin typeface="Calibri"/>
              <a:cs typeface="Calibri"/>
            </a:endParaRPr>
          </a:p>
          <a:p>
            <a:pPr marL="1037590" indent="-367030">
              <a:lnSpc>
                <a:spcPct val="100000"/>
              </a:lnSpc>
              <a:spcBef>
                <a:spcPts val="1290"/>
              </a:spcBef>
              <a:buFont typeface="Arial MT"/>
              <a:buChar char="●"/>
              <a:tabLst>
                <a:tab pos="1037590" algn="l"/>
                <a:tab pos="1038225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greater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than:</a:t>
            </a:r>
            <a:endParaRPr sz="1800">
              <a:latin typeface="Calibri"/>
              <a:cs typeface="Calibri"/>
            </a:endParaRPr>
          </a:p>
          <a:p>
            <a:pPr marL="1494790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1494790" algn="l"/>
                <a:tab pos="1495425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Effort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349"/>
            <a:ext cx="9146540" cy="3459479"/>
          </a:xfrm>
          <a:custGeom>
            <a:avLst/>
            <a:gdLst/>
            <a:ahLst/>
            <a:cxnLst/>
            <a:rect l="l" t="t" r="r" b="b"/>
            <a:pathLst>
              <a:path w="9146540" h="3459479">
                <a:moveTo>
                  <a:pt x="9146382" y="3459341"/>
                </a:moveTo>
                <a:lnTo>
                  <a:pt x="0" y="3459341"/>
                </a:lnTo>
                <a:lnTo>
                  <a:pt x="0" y="0"/>
                </a:lnTo>
                <a:lnTo>
                  <a:pt x="9146382" y="0"/>
                </a:lnTo>
                <a:lnTo>
                  <a:pt x="9146382" y="3459341"/>
                </a:lnTo>
                <a:close/>
              </a:path>
            </a:pathLst>
          </a:custGeom>
          <a:solidFill>
            <a:srgbClr val="063763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553" y="566408"/>
            <a:ext cx="533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0" dirty="0">
                <a:solidFill>
                  <a:srgbClr val="063763"/>
                </a:solidFill>
              </a:rPr>
              <a:t>What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245" dirty="0">
                <a:solidFill>
                  <a:srgbClr val="063763"/>
                </a:solidFill>
              </a:rPr>
              <a:t>we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204" dirty="0">
                <a:solidFill>
                  <a:srgbClr val="063763"/>
                </a:solidFill>
              </a:rPr>
              <a:t>f</a:t>
            </a:r>
            <a:r>
              <a:rPr sz="2400" spc="-150" dirty="0">
                <a:solidFill>
                  <a:srgbClr val="063763"/>
                </a:solidFill>
              </a:rPr>
              <a:t>ound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180" dirty="0">
                <a:solidFill>
                  <a:srgbClr val="063763"/>
                </a:solidFill>
              </a:rPr>
              <a:t>inﬂuen</a:t>
            </a:r>
            <a:r>
              <a:rPr sz="2400" spc="-220" dirty="0">
                <a:solidFill>
                  <a:srgbClr val="063763"/>
                </a:solidFill>
              </a:rPr>
              <a:t>c</a:t>
            </a:r>
            <a:r>
              <a:rPr sz="2400" spc="-110" dirty="0">
                <a:solidFill>
                  <a:srgbClr val="063763"/>
                </a:solidFill>
              </a:rPr>
              <a:t>es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275" dirty="0">
                <a:solidFill>
                  <a:srgbClr val="063763"/>
                </a:solidFill>
              </a:rPr>
              <a:t>E</a:t>
            </a:r>
            <a:r>
              <a:rPr sz="2400" spc="-240" dirty="0">
                <a:solidFill>
                  <a:srgbClr val="063763"/>
                </a:solidFill>
              </a:rPr>
              <a:t>mp</a:t>
            </a:r>
            <a:r>
              <a:rPr sz="2400" spc="-120" dirty="0">
                <a:solidFill>
                  <a:srgbClr val="063763"/>
                </a:solidFill>
              </a:rPr>
              <a:t>l</a:t>
            </a:r>
            <a:r>
              <a:rPr sz="2400" spc="-130" dirty="0">
                <a:solidFill>
                  <a:srgbClr val="063763"/>
                </a:solidFill>
              </a:rPr>
              <a:t>o</a:t>
            </a:r>
            <a:r>
              <a:rPr sz="2400" spc="-165" dirty="0">
                <a:solidFill>
                  <a:srgbClr val="063763"/>
                </a:solidFill>
              </a:rPr>
              <a:t>y</a:t>
            </a:r>
            <a:r>
              <a:rPr sz="2400" spc="-140" dirty="0">
                <a:solidFill>
                  <a:srgbClr val="063763"/>
                </a:solidFill>
              </a:rPr>
              <a:t>ees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240" dirty="0">
                <a:solidFill>
                  <a:srgbClr val="063763"/>
                </a:solidFill>
              </a:rPr>
              <a:t>t</a:t>
            </a:r>
            <a:r>
              <a:rPr sz="2400" spc="-114" dirty="0">
                <a:solidFill>
                  <a:srgbClr val="063763"/>
                </a:solidFill>
              </a:rPr>
              <a:t>o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260" dirty="0">
                <a:solidFill>
                  <a:srgbClr val="063763"/>
                </a:solidFill>
              </a:rPr>
              <a:t>L</a:t>
            </a:r>
            <a:r>
              <a:rPr sz="2400" spc="-220" dirty="0">
                <a:solidFill>
                  <a:srgbClr val="063763"/>
                </a:solidFill>
              </a:rPr>
              <a:t>e</a:t>
            </a:r>
            <a:r>
              <a:rPr sz="2400" spc="-210" dirty="0">
                <a:solidFill>
                  <a:srgbClr val="063763"/>
                </a:solidFill>
              </a:rPr>
              <a:t>a</a:t>
            </a:r>
            <a:r>
              <a:rPr sz="2400" spc="-170" dirty="0">
                <a:solidFill>
                  <a:srgbClr val="063763"/>
                </a:solidFill>
              </a:rPr>
              <a:t>v</a:t>
            </a:r>
            <a:r>
              <a:rPr sz="2400" spc="-200" dirty="0">
                <a:solidFill>
                  <a:srgbClr val="063763"/>
                </a:solidFill>
              </a:rPr>
              <a:t>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376747" y="2052472"/>
            <a:ext cx="800100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ertime</a:t>
            </a:r>
            <a:endParaRPr sz="1600">
              <a:latin typeface="Trebuchet MS"/>
              <a:cs typeface="Trebuchet MS"/>
            </a:endParaRPr>
          </a:p>
          <a:p>
            <a:pPr marL="33655">
              <a:lnSpc>
                <a:spcPct val="100000"/>
              </a:lnSpc>
              <a:spcBef>
                <a:spcPts val="790"/>
              </a:spcBef>
            </a:pPr>
            <a:r>
              <a:rPr sz="1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Time/effort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9290" y="2052472"/>
            <a:ext cx="1278255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Monthl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lary</a:t>
            </a:r>
            <a:endParaRPr sz="1600">
              <a:latin typeface="Trebuchet MS"/>
              <a:cs typeface="Trebuchet MS"/>
            </a:endParaRPr>
          </a:p>
          <a:p>
            <a:pPr marR="43815" algn="ctr">
              <a:lnSpc>
                <a:spcPct val="100000"/>
              </a:lnSpc>
              <a:spcBef>
                <a:spcPts val="1390"/>
              </a:spcBef>
            </a:pP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Satisfactory</a:t>
            </a:r>
            <a:r>
              <a:rPr sz="1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3920" y="3311121"/>
            <a:ext cx="1196975" cy="58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ock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Options</a:t>
            </a:r>
            <a:endParaRPr sz="1600">
              <a:latin typeface="Trebuchet MS"/>
              <a:cs typeface="Trebuchet MS"/>
            </a:endParaRPr>
          </a:p>
          <a:p>
            <a:pPr marL="39370">
              <a:lnSpc>
                <a:spcPct val="100000"/>
              </a:lnSpc>
              <a:spcBef>
                <a:spcPts val="1265"/>
              </a:spcBef>
            </a:pP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Satisfactory</a:t>
            </a:r>
            <a:r>
              <a:rPr sz="1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4081" y="3311121"/>
            <a:ext cx="1725295" cy="58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1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Working</a:t>
            </a:r>
            <a:r>
              <a:rPr sz="1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1990" y="3311121"/>
            <a:ext cx="809625" cy="60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8694" y="2052472"/>
            <a:ext cx="138747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Job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ol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ement</a:t>
            </a:r>
            <a:endParaRPr sz="1600">
              <a:latin typeface="Trebuchet MS"/>
              <a:cs typeface="Trebuchet MS"/>
            </a:endParaRPr>
          </a:p>
          <a:p>
            <a:pPr marL="50800" algn="ctr">
              <a:lnSpc>
                <a:spcPct val="100000"/>
              </a:lnSpc>
              <a:spcBef>
                <a:spcPts val="1000"/>
              </a:spcBef>
            </a:pP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7349"/>
            <a:ext cx="9146540" cy="3460115"/>
            <a:chOff x="0" y="1257349"/>
            <a:chExt cx="9146540" cy="3460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57349"/>
              <a:ext cx="9146382" cy="34595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5" y="1257349"/>
              <a:ext cx="9144000" cy="3460115"/>
            </a:xfrm>
            <a:custGeom>
              <a:avLst/>
              <a:gdLst/>
              <a:ahLst/>
              <a:cxnLst/>
              <a:rect l="l" t="t" r="r" b="b"/>
              <a:pathLst>
                <a:path w="9144000" h="3460115">
                  <a:moveTo>
                    <a:pt x="9143999" y="3459599"/>
                  </a:moveTo>
                  <a:lnTo>
                    <a:pt x="0" y="34595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3459599"/>
                  </a:lnTo>
                  <a:close/>
                </a:path>
              </a:pathLst>
            </a:custGeom>
            <a:solidFill>
              <a:srgbClr val="FFFFFF">
                <a:alpha val="515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257349"/>
              <a:ext cx="9146540" cy="3459479"/>
            </a:xfrm>
            <a:custGeom>
              <a:avLst/>
              <a:gdLst/>
              <a:ahLst/>
              <a:cxnLst/>
              <a:rect l="l" t="t" r="r" b="b"/>
              <a:pathLst>
                <a:path w="9146540" h="3459479">
                  <a:moveTo>
                    <a:pt x="9146382" y="3459341"/>
                  </a:moveTo>
                  <a:lnTo>
                    <a:pt x="0" y="3459341"/>
                  </a:lnTo>
                  <a:lnTo>
                    <a:pt x="0" y="0"/>
                  </a:lnTo>
                  <a:lnTo>
                    <a:pt x="9146382" y="0"/>
                  </a:lnTo>
                  <a:lnTo>
                    <a:pt x="9146382" y="3459341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5843" y="2529147"/>
            <a:ext cx="167830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REPL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ACEMENT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  <a:p>
            <a:pPr marL="381000" marR="375920" algn="ctr">
              <a:lnSpc>
                <a:spcPct val="100000"/>
              </a:lnSpc>
              <a:spcBef>
                <a:spcPts val="800"/>
              </a:spcBef>
            </a:pP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Direct</a:t>
            </a:r>
            <a:r>
              <a:rPr sz="1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Exit</a:t>
            </a:r>
            <a:r>
              <a:rPr sz="1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10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Recruiting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8333" y="2529147"/>
            <a:ext cx="160845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EMP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YEE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ORALE</a:t>
            </a:r>
            <a:endParaRPr sz="1600">
              <a:latin typeface="Trebuchet MS"/>
              <a:cs typeface="Trebuchet MS"/>
            </a:endParaRPr>
          </a:p>
          <a:p>
            <a:pPr marL="221615" marR="215265" algn="ctr">
              <a:lnSpc>
                <a:spcPct val="100000"/>
              </a:lnSpc>
              <a:spcBef>
                <a:spcPts val="800"/>
              </a:spcBef>
            </a:pP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Lost</a:t>
            </a:r>
            <a:r>
              <a:rPr sz="1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Productivity </a:t>
            </a:r>
            <a:r>
              <a:rPr sz="10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Disengagement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Domino</a:t>
            </a:r>
            <a:r>
              <a:rPr sz="1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5135" y="457038"/>
            <a:ext cx="3054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>
                <a:solidFill>
                  <a:srgbClr val="063763"/>
                </a:solidFill>
              </a:rPr>
              <a:t>W</a:t>
            </a:r>
            <a:r>
              <a:rPr spc="-254" dirty="0">
                <a:solidFill>
                  <a:srgbClr val="063763"/>
                </a:solidFill>
              </a:rPr>
              <a:t>h</a:t>
            </a:r>
            <a:r>
              <a:rPr spc="-175" dirty="0">
                <a:solidFill>
                  <a:srgbClr val="063763"/>
                </a:solidFill>
              </a:rPr>
              <a:t>y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190" dirty="0">
                <a:solidFill>
                  <a:srgbClr val="063763"/>
                </a:solidFill>
              </a:rPr>
              <a:t>Attrition</a:t>
            </a:r>
            <a:r>
              <a:rPr spc="-295" dirty="0">
                <a:solidFill>
                  <a:srgbClr val="063763"/>
                </a:solidFill>
              </a:rPr>
              <a:t> </a:t>
            </a:r>
            <a:r>
              <a:rPr spc="-210" dirty="0">
                <a:solidFill>
                  <a:srgbClr val="063763"/>
                </a:solidFill>
              </a:rPr>
              <a:t>Mat</a:t>
            </a:r>
            <a:r>
              <a:rPr spc="-204" dirty="0">
                <a:solidFill>
                  <a:srgbClr val="063763"/>
                </a:solidFill>
              </a:rPr>
              <a:t>t</a:t>
            </a:r>
            <a:r>
              <a:rPr spc="-229" dirty="0">
                <a:solidFill>
                  <a:srgbClr val="063763"/>
                </a:solidFill>
              </a:rPr>
              <a:t>e</a:t>
            </a:r>
            <a:r>
              <a:rPr spc="-195" dirty="0">
                <a:solidFill>
                  <a:srgbClr val="063763"/>
                </a:solidFill>
              </a:rPr>
              <a:t>r</a:t>
            </a:r>
            <a:r>
              <a:rPr spc="-105" dirty="0">
                <a:solidFill>
                  <a:srgbClr val="063763"/>
                </a:solidFill>
              </a:rPr>
              <a:t>s</a:t>
            </a:r>
            <a:r>
              <a:rPr spc="100" dirty="0">
                <a:solidFill>
                  <a:srgbClr val="063763"/>
                </a:solidFill>
              </a:rPr>
              <a:t>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09150" y="2529147"/>
            <a:ext cx="152209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  <a:p>
            <a:pPr marL="45085" marR="39370" algn="ctr">
              <a:lnSpc>
                <a:spcPct val="100000"/>
              </a:lnSpc>
              <a:spcBef>
                <a:spcPts val="800"/>
              </a:spcBef>
            </a:pPr>
            <a:r>
              <a:rPr sz="1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Institutional</a:t>
            </a:r>
            <a:r>
              <a:rPr sz="1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Knowledge </a:t>
            </a:r>
            <a:r>
              <a:rPr sz="10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External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</a:t>
            </a:r>
            <a:r>
              <a:rPr sz="1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Quality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99910" y="2092013"/>
            <a:ext cx="5935980" cy="348615"/>
            <a:chOff x="1599910" y="2092013"/>
            <a:chExt cx="5935980" cy="348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509" y="2104655"/>
              <a:ext cx="318981" cy="3187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99907" y="2092020"/>
              <a:ext cx="5876925" cy="348615"/>
            </a:xfrm>
            <a:custGeom>
              <a:avLst/>
              <a:gdLst/>
              <a:ahLst/>
              <a:cxnLst/>
              <a:rect l="l" t="t" r="r" b="b"/>
              <a:pathLst>
                <a:path w="5876925" h="348614">
                  <a:moveTo>
                    <a:pt x="231495" y="231495"/>
                  </a:moveTo>
                  <a:lnTo>
                    <a:pt x="215239" y="193675"/>
                  </a:lnTo>
                  <a:lnTo>
                    <a:pt x="182067" y="165582"/>
                  </a:lnTo>
                  <a:lnTo>
                    <a:pt x="166789" y="154114"/>
                  </a:lnTo>
                  <a:lnTo>
                    <a:pt x="153466" y="142722"/>
                  </a:lnTo>
                  <a:lnTo>
                    <a:pt x="144030" y="130848"/>
                  </a:lnTo>
                  <a:lnTo>
                    <a:pt x="140462" y="117919"/>
                  </a:lnTo>
                  <a:lnTo>
                    <a:pt x="142824" y="104076"/>
                  </a:lnTo>
                  <a:lnTo>
                    <a:pt x="150215" y="93091"/>
                  </a:lnTo>
                  <a:lnTo>
                    <a:pt x="161188" y="85839"/>
                  </a:lnTo>
                  <a:lnTo>
                    <a:pt x="174282" y="83223"/>
                  </a:lnTo>
                  <a:lnTo>
                    <a:pt x="187236" y="85839"/>
                  </a:lnTo>
                  <a:lnTo>
                    <a:pt x="198018" y="93091"/>
                  </a:lnTo>
                  <a:lnTo>
                    <a:pt x="205371" y="104076"/>
                  </a:lnTo>
                  <a:lnTo>
                    <a:pt x="208102" y="117919"/>
                  </a:lnTo>
                  <a:lnTo>
                    <a:pt x="208102" y="123977"/>
                  </a:lnTo>
                  <a:lnTo>
                    <a:pt x="213309" y="128320"/>
                  </a:lnTo>
                  <a:lnTo>
                    <a:pt x="226288" y="128320"/>
                  </a:lnTo>
                  <a:lnTo>
                    <a:pt x="230644" y="123126"/>
                  </a:lnTo>
                  <a:lnTo>
                    <a:pt x="230644" y="117919"/>
                  </a:lnTo>
                  <a:lnTo>
                    <a:pt x="227114" y="98513"/>
                  </a:lnTo>
                  <a:lnTo>
                    <a:pt x="217411" y="81711"/>
                  </a:lnTo>
                  <a:lnTo>
                    <a:pt x="202831" y="69138"/>
                  </a:lnTo>
                  <a:lnTo>
                    <a:pt x="184683" y="62420"/>
                  </a:lnTo>
                  <a:lnTo>
                    <a:pt x="184683" y="43345"/>
                  </a:lnTo>
                  <a:lnTo>
                    <a:pt x="179476" y="39027"/>
                  </a:lnTo>
                  <a:lnTo>
                    <a:pt x="174282" y="39027"/>
                  </a:lnTo>
                  <a:lnTo>
                    <a:pt x="169075" y="39027"/>
                  </a:lnTo>
                  <a:lnTo>
                    <a:pt x="162991" y="44221"/>
                  </a:lnTo>
                  <a:lnTo>
                    <a:pt x="162991" y="62420"/>
                  </a:lnTo>
                  <a:lnTo>
                    <a:pt x="145351" y="69507"/>
                  </a:lnTo>
                  <a:lnTo>
                    <a:pt x="131038" y="82042"/>
                  </a:lnTo>
                  <a:lnTo>
                    <a:pt x="121424" y="98640"/>
                  </a:lnTo>
                  <a:lnTo>
                    <a:pt x="117919" y="117919"/>
                  </a:lnTo>
                  <a:lnTo>
                    <a:pt x="122491" y="138569"/>
                  </a:lnTo>
                  <a:lnTo>
                    <a:pt x="134289" y="155740"/>
                  </a:lnTo>
                  <a:lnTo>
                    <a:pt x="150469" y="170459"/>
                  </a:lnTo>
                  <a:lnTo>
                    <a:pt x="168198" y="183807"/>
                  </a:lnTo>
                  <a:lnTo>
                    <a:pt x="182981" y="195275"/>
                  </a:lnTo>
                  <a:lnTo>
                    <a:pt x="196062" y="206667"/>
                  </a:lnTo>
                  <a:lnTo>
                    <a:pt x="205397" y="218554"/>
                  </a:lnTo>
                  <a:lnTo>
                    <a:pt x="208953" y="231495"/>
                  </a:lnTo>
                  <a:lnTo>
                    <a:pt x="206349" y="244589"/>
                  </a:lnTo>
                  <a:lnTo>
                    <a:pt x="199199" y="255651"/>
                  </a:lnTo>
                  <a:lnTo>
                    <a:pt x="188468" y="263309"/>
                  </a:lnTo>
                  <a:lnTo>
                    <a:pt x="175133" y="266166"/>
                  </a:lnTo>
                  <a:lnTo>
                    <a:pt x="162179" y="263436"/>
                  </a:lnTo>
                  <a:lnTo>
                    <a:pt x="151409" y="255981"/>
                  </a:lnTo>
                  <a:lnTo>
                    <a:pt x="144056" y="244957"/>
                  </a:lnTo>
                  <a:lnTo>
                    <a:pt x="141338" y="231495"/>
                  </a:lnTo>
                  <a:lnTo>
                    <a:pt x="141338" y="225412"/>
                  </a:lnTo>
                  <a:lnTo>
                    <a:pt x="136131" y="221094"/>
                  </a:lnTo>
                  <a:lnTo>
                    <a:pt x="123126" y="221094"/>
                  </a:lnTo>
                  <a:lnTo>
                    <a:pt x="118795" y="226301"/>
                  </a:lnTo>
                  <a:lnTo>
                    <a:pt x="118795" y="231495"/>
                  </a:lnTo>
                  <a:lnTo>
                    <a:pt x="122313" y="250888"/>
                  </a:lnTo>
                  <a:lnTo>
                    <a:pt x="132016" y="267690"/>
                  </a:lnTo>
                  <a:lnTo>
                    <a:pt x="146583" y="280263"/>
                  </a:lnTo>
                  <a:lnTo>
                    <a:pt x="164731" y="286981"/>
                  </a:lnTo>
                  <a:lnTo>
                    <a:pt x="164731" y="306044"/>
                  </a:lnTo>
                  <a:lnTo>
                    <a:pt x="169926" y="311251"/>
                  </a:lnTo>
                  <a:lnTo>
                    <a:pt x="180340" y="311251"/>
                  </a:lnTo>
                  <a:lnTo>
                    <a:pt x="186410" y="306044"/>
                  </a:lnTo>
                  <a:lnTo>
                    <a:pt x="186410" y="286981"/>
                  </a:lnTo>
                  <a:lnTo>
                    <a:pt x="204431" y="279527"/>
                  </a:lnTo>
                  <a:lnTo>
                    <a:pt x="218706" y="267042"/>
                  </a:lnTo>
                  <a:lnTo>
                    <a:pt x="228104" y="250647"/>
                  </a:lnTo>
                  <a:lnTo>
                    <a:pt x="231495" y="231495"/>
                  </a:lnTo>
                  <a:close/>
                </a:path>
                <a:path w="5876925" h="348614">
                  <a:moveTo>
                    <a:pt x="348538" y="174256"/>
                  </a:moveTo>
                  <a:lnTo>
                    <a:pt x="342315" y="127927"/>
                  </a:lnTo>
                  <a:lnTo>
                    <a:pt x="325996" y="89293"/>
                  </a:lnTo>
                  <a:lnTo>
                    <a:pt x="325996" y="174256"/>
                  </a:lnTo>
                  <a:lnTo>
                    <a:pt x="318211" y="222008"/>
                  </a:lnTo>
                  <a:lnTo>
                    <a:pt x="296557" y="263639"/>
                  </a:lnTo>
                  <a:lnTo>
                    <a:pt x="263639" y="296557"/>
                  </a:lnTo>
                  <a:lnTo>
                    <a:pt x="222021" y="318211"/>
                  </a:lnTo>
                  <a:lnTo>
                    <a:pt x="174282" y="325996"/>
                  </a:lnTo>
                  <a:lnTo>
                    <a:pt x="126530" y="318211"/>
                  </a:lnTo>
                  <a:lnTo>
                    <a:pt x="84899" y="296557"/>
                  </a:lnTo>
                  <a:lnTo>
                    <a:pt x="51968" y="263639"/>
                  </a:lnTo>
                  <a:lnTo>
                    <a:pt x="30327" y="222008"/>
                  </a:lnTo>
                  <a:lnTo>
                    <a:pt x="22529" y="174256"/>
                  </a:lnTo>
                  <a:lnTo>
                    <a:pt x="30327" y="126517"/>
                  </a:lnTo>
                  <a:lnTo>
                    <a:pt x="51968" y="84899"/>
                  </a:lnTo>
                  <a:lnTo>
                    <a:pt x="84899" y="51981"/>
                  </a:lnTo>
                  <a:lnTo>
                    <a:pt x="126530" y="30327"/>
                  </a:lnTo>
                  <a:lnTo>
                    <a:pt x="174282" y="22542"/>
                  </a:lnTo>
                  <a:lnTo>
                    <a:pt x="222021" y="30327"/>
                  </a:lnTo>
                  <a:lnTo>
                    <a:pt x="263639" y="51981"/>
                  </a:lnTo>
                  <a:lnTo>
                    <a:pt x="296557" y="84899"/>
                  </a:lnTo>
                  <a:lnTo>
                    <a:pt x="318211" y="126517"/>
                  </a:lnTo>
                  <a:lnTo>
                    <a:pt x="325996" y="174256"/>
                  </a:lnTo>
                  <a:lnTo>
                    <a:pt x="325996" y="89293"/>
                  </a:lnTo>
                  <a:lnTo>
                    <a:pt x="324739" y="86309"/>
                  </a:lnTo>
                  <a:lnTo>
                    <a:pt x="297497" y="51041"/>
                  </a:lnTo>
                  <a:lnTo>
                    <a:pt x="262229" y="23787"/>
                  </a:lnTo>
                  <a:lnTo>
                    <a:pt x="259257" y="22542"/>
                  </a:lnTo>
                  <a:lnTo>
                    <a:pt x="220599" y="6223"/>
                  </a:lnTo>
                  <a:lnTo>
                    <a:pt x="174282" y="0"/>
                  </a:lnTo>
                  <a:lnTo>
                    <a:pt x="127952" y="6223"/>
                  </a:lnTo>
                  <a:lnTo>
                    <a:pt x="86321" y="23787"/>
                  </a:lnTo>
                  <a:lnTo>
                    <a:pt x="51054" y="51041"/>
                  </a:lnTo>
                  <a:lnTo>
                    <a:pt x="23799" y="86309"/>
                  </a:lnTo>
                  <a:lnTo>
                    <a:pt x="6223" y="127927"/>
                  </a:lnTo>
                  <a:lnTo>
                    <a:pt x="0" y="174256"/>
                  </a:lnTo>
                  <a:lnTo>
                    <a:pt x="6223" y="220586"/>
                  </a:lnTo>
                  <a:lnTo>
                    <a:pt x="23799" y="262229"/>
                  </a:lnTo>
                  <a:lnTo>
                    <a:pt x="51054" y="297497"/>
                  </a:lnTo>
                  <a:lnTo>
                    <a:pt x="86321" y="324751"/>
                  </a:lnTo>
                  <a:lnTo>
                    <a:pt x="127952" y="342315"/>
                  </a:lnTo>
                  <a:lnTo>
                    <a:pt x="174282" y="348538"/>
                  </a:lnTo>
                  <a:lnTo>
                    <a:pt x="220599" y="342315"/>
                  </a:lnTo>
                  <a:lnTo>
                    <a:pt x="259257" y="325996"/>
                  </a:lnTo>
                  <a:lnTo>
                    <a:pt x="262229" y="324751"/>
                  </a:lnTo>
                  <a:lnTo>
                    <a:pt x="297497" y="297497"/>
                  </a:lnTo>
                  <a:lnTo>
                    <a:pt x="324739" y="262229"/>
                  </a:lnTo>
                  <a:lnTo>
                    <a:pt x="342315" y="220586"/>
                  </a:lnTo>
                  <a:lnTo>
                    <a:pt x="348538" y="174256"/>
                  </a:lnTo>
                  <a:close/>
                </a:path>
                <a:path w="5876925" h="348614">
                  <a:moveTo>
                    <a:pt x="5876734" y="92456"/>
                  </a:moveTo>
                  <a:lnTo>
                    <a:pt x="5874080" y="88938"/>
                  </a:lnTo>
                  <a:lnTo>
                    <a:pt x="5872327" y="87185"/>
                  </a:lnTo>
                  <a:lnTo>
                    <a:pt x="5869673" y="86296"/>
                  </a:lnTo>
                  <a:lnTo>
                    <a:pt x="5864618" y="86296"/>
                  </a:lnTo>
                  <a:lnTo>
                    <a:pt x="5862218" y="87185"/>
                  </a:lnTo>
                  <a:lnTo>
                    <a:pt x="5860872" y="88938"/>
                  </a:lnTo>
                  <a:lnTo>
                    <a:pt x="5857354" y="92456"/>
                  </a:lnTo>
                  <a:lnTo>
                    <a:pt x="5857354" y="76631"/>
                  </a:lnTo>
                  <a:lnTo>
                    <a:pt x="5855043" y="65544"/>
                  </a:lnTo>
                  <a:lnTo>
                    <a:pt x="5848782" y="56603"/>
                  </a:lnTo>
                  <a:lnTo>
                    <a:pt x="5839561" y="50622"/>
                  </a:lnTo>
                  <a:lnTo>
                    <a:pt x="5828347" y="48450"/>
                  </a:lnTo>
                  <a:lnTo>
                    <a:pt x="5769394" y="48450"/>
                  </a:lnTo>
                  <a:lnTo>
                    <a:pt x="5764111" y="48450"/>
                  </a:lnTo>
                  <a:lnTo>
                    <a:pt x="5759704" y="52870"/>
                  </a:lnTo>
                  <a:lnTo>
                    <a:pt x="5759704" y="62560"/>
                  </a:lnTo>
                  <a:lnTo>
                    <a:pt x="5764111" y="66941"/>
                  </a:lnTo>
                  <a:lnTo>
                    <a:pt x="5832729" y="66941"/>
                  </a:lnTo>
                  <a:lnTo>
                    <a:pt x="5837136" y="71348"/>
                  </a:lnTo>
                  <a:lnTo>
                    <a:pt x="5837136" y="92456"/>
                  </a:lnTo>
                  <a:lnTo>
                    <a:pt x="5834481" y="88938"/>
                  </a:lnTo>
                  <a:lnTo>
                    <a:pt x="5832729" y="87185"/>
                  </a:lnTo>
                  <a:lnTo>
                    <a:pt x="5830100" y="86296"/>
                  </a:lnTo>
                  <a:lnTo>
                    <a:pt x="5825045" y="86296"/>
                  </a:lnTo>
                  <a:lnTo>
                    <a:pt x="5822620" y="87185"/>
                  </a:lnTo>
                  <a:lnTo>
                    <a:pt x="5821299" y="88938"/>
                  </a:lnTo>
                  <a:lnTo>
                    <a:pt x="5817781" y="92456"/>
                  </a:lnTo>
                  <a:lnTo>
                    <a:pt x="5817781" y="98602"/>
                  </a:lnTo>
                  <a:lnTo>
                    <a:pt x="5821299" y="102120"/>
                  </a:lnTo>
                  <a:lnTo>
                    <a:pt x="5840654" y="122364"/>
                  </a:lnTo>
                  <a:lnTo>
                    <a:pt x="5843282" y="124129"/>
                  </a:lnTo>
                  <a:lnTo>
                    <a:pt x="5845035" y="124993"/>
                  </a:lnTo>
                  <a:lnTo>
                    <a:pt x="5849455" y="124993"/>
                  </a:lnTo>
                  <a:lnTo>
                    <a:pt x="5852973" y="124129"/>
                  </a:lnTo>
                  <a:lnTo>
                    <a:pt x="5853836" y="122364"/>
                  </a:lnTo>
                  <a:lnTo>
                    <a:pt x="5874080" y="102120"/>
                  </a:lnTo>
                  <a:lnTo>
                    <a:pt x="5876734" y="98602"/>
                  </a:lnTo>
                  <a:lnTo>
                    <a:pt x="5876734" y="924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1744" y="2314662"/>
              <a:ext cx="117871" cy="774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03897" y="2100897"/>
              <a:ext cx="332105" cy="330835"/>
            </a:xfrm>
            <a:custGeom>
              <a:avLst/>
              <a:gdLst/>
              <a:ahLst/>
              <a:cxnLst/>
              <a:rect l="l" t="t" r="r" b="b"/>
              <a:pathLst>
                <a:path w="332104" h="330835">
                  <a:moveTo>
                    <a:pt x="155714" y="155714"/>
                  </a:moveTo>
                  <a:lnTo>
                    <a:pt x="152273" y="133083"/>
                  </a:lnTo>
                  <a:lnTo>
                    <a:pt x="142735" y="113157"/>
                  </a:lnTo>
                  <a:lnTo>
                    <a:pt x="135496" y="104940"/>
                  </a:lnTo>
                  <a:lnTo>
                    <a:pt x="135496" y="154851"/>
                  </a:lnTo>
                  <a:lnTo>
                    <a:pt x="135496" y="175069"/>
                  </a:lnTo>
                  <a:lnTo>
                    <a:pt x="19354" y="175069"/>
                  </a:lnTo>
                  <a:lnTo>
                    <a:pt x="19354" y="154851"/>
                  </a:lnTo>
                  <a:lnTo>
                    <a:pt x="23977" y="132397"/>
                  </a:lnTo>
                  <a:lnTo>
                    <a:pt x="36512" y="113919"/>
                  </a:lnTo>
                  <a:lnTo>
                    <a:pt x="54978" y="101384"/>
                  </a:lnTo>
                  <a:lnTo>
                    <a:pt x="77406" y="96761"/>
                  </a:lnTo>
                  <a:lnTo>
                    <a:pt x="99860" y="101384"/>
                  </a:lnTo>
                  <a:lnTo>
                    <a:pt x="118338" y="113919"/>
                  </a:lnTo>
                  <a:lnTo>
                    <a:pt x="130873" y="132397"/>
                  </a:lnTo>
                  <a:lnTo>
                    <a:pt x="135496" y="154851"/>
                  </a:lnTo>
                  <a:lnTo>
                    <a:pt x="135496" y="104940"/>
                  </a:lnTo>
                  <a:lnTo>
                    <a:pt x="128308" y="96761"/>
                  </a:lnTo>
                  <a:lnTo>
                    <a:pt x="109969" y="84455"/>
                  </a:lnTo>
                  <a:lnTo>
                    <a:pt x="117043" y="77089"/>
                  </a:lnTo>
                  <a:lnTo>
                    <a:pt x="117360" y="76542"/>
                  </a:lnTo>
                  <a:lnTo>
                    <a:pt x="122288" y="68414"/>
                  </a:lnTo>
                  <a:lnTo>
                    <a:pt x="125564" y="58737"/>
                  </a:lnTo>
                  <a:lnTo>
                    <a:pt x="115836" y="19354"/>
                  </a:lnTo>
                  <a:lnTo>
                    <a:pt x="105587" y="9690"/>
                  </a:lnTo>
                  <a:lnTo>
                    <a:pt x="105587" y="48399"/>
                  </a:lnTo>
                  <a:lnTo>
                    <a:pt x="103289" y="59474"/>
                  </a:lnTo>
                  <a:lnTo>
                    <a:pt x="97116" y="68402"/>
                  </a:lnTo>
                  <a:lnTo>
                    <a:pt x="88125" y="74371"/>
                  </a:lnTo>
                  <a:lnTo>
                    <a:pt x="77406" y="76542"/>
                  </a:lnTo>
                  <a:lnTo>
                    <a:pt x="65836" y="74244"/>
                  </a:lnTo>
                  <a:lnTo>
                    <a:pt x="56642" y="68072"/>
                  </a:lnTo>
                  <a:lnTo>
                    <a:pt x="50584" y="59105"/>
                  </a:lnTo>
                  <a:lnTo>
                    <a:pt x="48399" y="48399"/>
                  </a:lnTo>
                  <a:lnTo>
                    <a:pt x="50698" y="37172"/>
                  </a:lnTo>
                  <a:lnTo>
                    <a:pt x="56972" y="27927"/>
                  </a:lnTo>
                  <a:lnTo>
                    <a:pt x="66192" y="21666"/>
                  </a:lnTo>
                  <a:lnTo>
                    <a:pt x="77406" y="19354"/>
                  </a:lnTo>
                  <a:lnTo>
                    <a:pt x="88874" y="21666"/>
                  </a:lnTo>
                  <a:lnTo>
                    <a:pt x="97777" y="27927"/>
                  </a:lnTo>
                  <a:lnTo>
                    <a:pt x="103543" y="37172"/>
                  </a:lnTo>
                  <a:lnTo>
                    <a:pt x="105587" y="48399"/>
                  </a:lnTo>
                  <a:lnTo>
                    <a:pt x="105587" y="9690"/>
                  </a:lnTo>
                  <a:lnTo>
                    <a:pt x="97002" y="3848"/>
                  </a:lnTo>
                  <a:lnTo>
                    <a:pt x="78308" y="0"/>
                  </a:lnTo>
                  <a:lnTo>
                    <a:pt x="59613" y="3848"/>
                  </a:lnTo>
                  <a:lnTo>
                    <a:pt x="44208" y="14300"/>
                  </a:lnTo>
                  <a:lnTo>
                    <a:pt x="33756" y="29692"/>
                  </a:lnTo>
                  <a:lnTo>
                    <a:pt x="29908" y="48399"/>
                  </a:lnTo>
                  <a:lnTo>
                    <a:pt x="31165" y="58737"/>
                  </a:lnTo>
                  <a:lnTo>
                    <a:pt x="34645" y="68414"/>
                  </a:lnTo>
                  <a:lnTo>
                    <a:pt x="39941" y="77089"/>
                  </a:lnTo>
                  <a:lnTo>
                    <a:pt x="46634" y="84455"/>
                  </a:lnTo>
                  <a:lnTo>
                    <a:pt x="28498" y="96329"/>
                  </a:lnTo>
                  <a:lnTo>
                    <a:pt x="14300" y="112826"/>
                  </a:lnTo>
                  <a:lnTo>
                    <a:pt x="5067" y="132956"/>
                  </a:lnTo>
                  <a:lnTo>
                    <a:pt x="1892" y="154851"/>
                  </a:lnTo>
                  <a:lnTo>
                    <a:pt x="1765" y="184759"/>
                  </a:lnTo>
                  <a:lnTo>
                    <a:pt x="0" y="190030"/>
                  </a:lnTo>
                  <a:lnTo>
                    <a:pt x="4419" y="194424"/>
                  </a:lnTo>
                  <a:lnTo>
                    <a:pt x="151333" y="194424"/>
                  </a:lnTo>
                  <a:lnTo>
                    <a:pt x="155714" y="190030"/>
                  </a:lnTo>
                  <a:lnTo>
                    <a:pt x="155714" y="175069"/>
                  </a:lnTo>
                  <a:lnTo>
                    <a:pt x="155714" y="155714"/>
                  </a:lnTo>
                  <a:close/>
                </a:path>
                <a:path w="332104" h="330835">
                  <a:moveTo>
                    <a:pt x="331673" y="291211"/>
                  </a:moveTo>
                  <a:lnTo>
                    <a:pt x="327355" y="268579"/>
                  </a:lnTo>
                  <a:lnTo>
                    <a:pt x="317601" y="248754"/>
                  </a:lnTo>
                  <a:lnTo>
                    <a:pt x="311454" y="241833"/>
                  </a:lnTo>
                  <a:lnTo>
                    <a:pt x="311454" y="291211"/>
                  </a:lnTo>
                  <a:lnTo>
                    <a:pt x="311454" y="311429"/>
                  </a:lnTo>
                  <a:lnTo>
                    <a:pt x="195313" y="311429"/>
                  </a:lnTo>
                  <a:lnTo>
                    <a:pt x="195313" y="291211"/>
                  </a:lnTo>
                  <a:lnTo>
                    <a:pt x="199923" y="268770"/>
                  </a:lnTo>
                  <a:lnTo>
                    <a:pt x="212458" y="250304"/>
                  </a:lnTo>
                  <a:lnTo>
                    <a:pt x="230936" y="237769"/>
                  </a:lnTo>
                  <a:lnTo>
                    <a:pt x="253365" y="233146"/>
                  </a:lnTo>
                  <a:lnTo>
                    <a:pt x="275818" y="237769"/>
                  </a:lnTo>
                  <a:lnTo>
                    <a:pt x="294297" y="250304"/>
                  </a:lnTo>
                  <a:lnTo>
                    <a:pt x="306832" y="268770"/>
                  </a:lnTo>
                  <a:lnTo>
                    <a:pt x="311454" y="291211"/>
                  </a:lnTo>
                  <a:lnTo>
                    <a:pt x="311454" y="241833"/>
                  </a:lnTo>
                  <a:lnTo>
                    <a:pt x="303758" y="233146"/>
                  </a:lnTo>
                  <a:lnTo>
                    <a:pt x="303225" y="232562"/>
                  </a:lnTo>
                  <a:lnTo>
                    <a:pt x="285064" y="220802"/>
                  </a:lnTo>
                  <a:lnTo>
                    <a:pt x="291744" y="213448"/>
                  </a:lnTo>
                  <a:lnTo>
                    <a:pt x="292620" y="212013"/>
                  </a:lnTo>
                  <a:lnTo>
                    <a:pt x="297040" y="204762"/>
                  </a:lnTo>
                  <a:lnTo>
                    <a:pt x="300507" y="195084"/>
                  </a:lnTo>
                  <a:lnTo>
                    <a:pt x="301764" y="184759"/>
                  </a:lnTo>
                  <a:lnTo>
                    <a:pt x="297916" y="166065"/>
                  </a:lnTo>
                  <a:lnTo>
                    <a:pt x="290309" y="154851"/>
                  </a:lnTo>
                  <a:lnTo>
                    <a:pt x="287464" y="150660"/>
                  </a:lnTo>
                  <a:lnTo>
                    <a:pt x="281546" y="146646"/>
                  </a:lnTo>
                  <a:lnTo>
                    <a:pt x="281546" y="183857"/>
                  </a:lnTo>
                  <a:lnTo>
                    <a:pt x="279247" y="194576"/>
                  </a:lnTo>
                  <a:lnTo>
                    <a:pt x="273062" y="203555"/>
                  </a:lnTo>
                  <a:lnTo>
                    <a:pt x="264083" y="209715"/>
                  </a:lnTo>
                  <a:lnTo>
                    <a:pt x="253365" y="212013"/>
                  </a:lnTo>
                  <a:lnTo>
                    <a:pt x="241782" y="209715"/>
                  </a:lnTo>
                  <a:lnTo>
                    <a:pt x="232600" y="203555"/>
                  </a:lnTo>
                  <a:lnTo>
                    <a:pt x="226542" y="194576"/>
                  </a:lnTo>
                  <a:lnTo>
                    <a:pt x="224358" y="183857"/>
                  </a:lnTo>
                  <a:lnTo>
                    <a:pt x="226542" y="172643"/>
                  </a:lnTo>
                  <a:lnTo>
                    <a:pt x="232600" y="163423"/>
                  </a:lnTo>
                  <a:lnTo>
                    <a:pt x="241782" y="157149"/>
                  </a:lnTo>
                  <a:lnTo>
                    <a:pt x="253365" y="154851"/>
                  </a:lnTo>
                  <a:lnTo>
                    <a:pt x="264820" y="157149"/>
                  </a:lnTo>
                  <a:lnTo>
                    <a:pt x="273723" y="163423"/>
                  </a:lnTo>
                  <a:lnTo>
                    <a:pt x="279488" y="172643"/>
                  </a:lnTo>
                  <a:lnTo>
                    <a:pt x="281546" y="183857"/>
                  </a:lnTo>
                  <a:lnTo>
                    <a:pt x="281546" y="146646"/>
                  </a:lnTo>
                  <a:lnTo>
                    <a:pt x="272072" y="140208"/>
                  </a:lnTo>
                  <a:lnTo>
                    <a:pt x="253365" y="136359"/>
                  </a:lnTo>
                  <a:lnTo>
                    <a:pt x="234670" y="140208"/>
                  </a:lnTo>
                  <a:lnTo>
                    <a:pt x="219290" y="150660"/>
                  </a:lnTo>
                  <a:lnTo>
                    <a:pt x="208851" y="166065"/>
                  </a:lnTo>
                  <a:lnTo>
                    <a:pt x="205003" y="184759"/>
                  </a:lnTo>
                  <a:lnTo>
                    <a:pt x="206108" y="195084"/>
                  </a:lnTo>
                  <a:lnTo>
                    <a:pt x="209283" y="204762"/>
                  </a:lnTo>
                  <a:lnTo>
                    <a:pt x="214274" y="213448"/>
                  </a:lnTo>
                  <a:lnTo>
                    <a:pt x="220840" y="220802"/>
                  </a:lnTo>
                  <a:lnTo>
                    <a:pt x="202692" y="232689"/>
                  </a:lnTo>
                  <a:lnTo>
                    <a:pt x="188506" y="249085"/>
                  </a:lnTo>
                  <a:lnTo>
                    <a:pt x="179260" y="268947"/>
                  </a:lnTo>
                  <a:lnTo>
                    <a:pt x="175958" y="291211"/>
                  </a:lnTo>
                  <a:lnTo>
                    <a:pt x="175958" y="326390"/>
                  </a:lnTo>
                  <a:lnTo>
                    <a:pt x="180365" y="330809"/>
                  </a:lnTo>
                  <a:lnTo>
                    <a:pt x="327279" y="330809"/>
                  </a:lnTo>
                  <a:lnTo>
                    <a:pt x="331673" y="326390"/>
                  </a:lnTo>
                  <a:lnTo>
                    <a:pt x="331673" y="311429"/>
                  </a:lnTo>
                  <a:lnTo>
                    <a:pt x="331673" y="291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2536" y="3868259"/>
            <a:ext cx="8109584" cy="4476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300" spc="-25" dirty="0">
                <a:solidFill>
                  <a:srgbClr val="FFFFFF"/>
                </a:solidFill>
                <a:latin typeface="Georgia"/>
                <a:cs typeface="Georgia"/>
              </a:rPr>
              <a:t>“For</a:t>
            </a:r>
            <a:r>
              <a:rPr sz="13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Georgia"/>
                <a:cs typeface="Georgia"/>
              </a:rPr>
              <a:t>someone</a:t>
            </a:r>
            <a:r>
              <a:rPr sz="13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Georgia"/>
                <a:cs typeface="Georgia"/>
              </a:rPr>
              <a:t>making</a:t>
            </a:r>
            <a:r>
              <a:rPr sz="13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Georgia"/>
                <a:cs typeface="Georgia"/>
              </a:rPr>
              <a:t>$40K</a:t>
            </a:r>
            <a:r>
              <a:rPr sz="13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3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Georgia"/>
                <a:cs typeface="Georgia"/>
              </a:rPr>
              <a:t>year,</a:t>
            </a:r>
            <a:r>
              <a:rPr sz="13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Georgia"/>
                <a:cs typeface="Georgia"/>
              </a:rPr>
              <a:t>replacement</a:t>
            </a:r>
            <a:r>
              <a:rPr sz="13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Georgia"/>
                <a:cs typeface="Georgia"/>
              </a:rPr>
              <a:t>cost</a:t>
            </a:r>
            <a:r>
              <a:rPr sz="13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3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Georgia"/>
                <a:cs typeface="Georgia"/>
              </a:rPr>
              <a:t>$20K</a:t>
            </a:r>
            <a:r>
              <a:rPr sz="1300" spc="15" dirty="0">
                <a:solidFill>
                  <a:srgbClr val="FFFFFF"/>
                </a:solidFill>
                <a:latin typeface="Georgia"/>
                <a:cs typeface="Georgia"/>
              </a:rPr>
              <a:t> -</a:t>
            </a:r>
            <a:r>
              <a:rPr sz="13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Georgia"/>
                <a:cs typeface="Georgia"/>
              </a:rPr>
              <a:t>$30K</a:t>
            </a:r>
            <a:r>
              <a:rPr sz="13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3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Georgia"/>
                <a:cs typeface="Georgia"/>
              </a:rPr>
              <a:t>recruiting</a:t>
            </a:r>
            <a:r>
              <a:rPr sz="13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3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Georgia"/>
                <a:cs typeface="Georgia"/>
              </a:rPr>
              <a:t>training</a:t>
            </a:r>
            <a:r>
              <a:rPr sz="13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Georgia"/>
                <a:cs typeface="Georgia"/>
              </a:rPr>
              <a:t>expenses.”</a:t>
            </a:r>
            <a:endParaRPr sz="1300">
              <a:latin typeface="Georgia"/>
              <a:cs typeface="Georgia"/>
            </a:endParaRPr>
          </a:p>
          <a:p>
            <a:pPr marL="6985" algn="ctr">
              <a:lnSpc>
                <a:spcPct val="100000"/>
              </a:lnSpc>
              <a:spcBef>
                <a:spcPts val="215"/>
              </a:spcBef>
            </a:pPr>
            <a:r>
              <a:rPr sz="1100" spc="10" dirty="0">
                <a:solidFill>
                  <a:srgbClr val="FFFFFF"/>
                </a:solidFill>
                <a:latin typeface="Georgia"/>
                <a:cs typeface="Georgia"/>
              </a:rPr>
              <a:t>--</a:t>
            </a:r>
            <a:r>
              <a:rPr sz="11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i="1" spc="30" dirty="0">
                <a:solidFill>
                  <a:srgbClr val="FFFFFF"/>
                </a:solidFill>
                <a:latin typeface="Georgia"/>
                <a:cs typeface="Georgia"/>
              </a:rPr>
              <a:t>Society</a:t>
            </a:r>
            <a:r>
              <a:rPr sz="1100" i="1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i="1" spc="1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100" i="1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i="1" spc="20" dirty="0">
                <a:solidFill>
                  <a:srgbClr val="FFFFFF"/>
                </a:solidFill>
                <a:latin typeface="Georgia"/>
                <a:cs typeface="Georgia"/>
              </a:rPr>
              <a:t>Human</a:t>
            </a:r>
            <a:r>
              <a:rPr sz="1100" i="1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i="1" spc="25" dirty="0">
                <a:solidFill>
                  <a:srgbClr val="FFFFFF"/>
                </a:solidFill>
                <a:latin typeface="Georgia"/>
                <a:cs typeface="Georgia"/>
              </a:rPr>
              <a:t>Resource</a:t>
            </a:r>
            <a:r>
              <a:rPr sz="1100" i="1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i="1" spc="25" dirty="0">
                <a:solidFill>
                  <a:srgbClr val="FFFFFF"/>
                </a:solidFill>
                <a:latin typeface="Georgia"/>
                <a:cs typeface="Georgia"/>
              </a:rPr>
              <a:t>Management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625" y="205211"/>
            <a:ext cx="2493645" cy="10331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3300" spc="-150" dirty="0">
                <a:solidFill>
                  <a:srgbClr val="FFFFFF"/>
                </a:solidFill>
              </a:rPr>
              <a:t>Most</a:t>
            </a:r>
            <a:r>
              <a:rPr sz="3300" spc="-345" dirty="0">
                <a:solidFill>
                  <a:srgbClr val="FFFFFF"/>
                </a:solidFill>
              </a:rPr>
              <a:t> </a:t>
            </a:r>
            <a:r>
              <a:rPr sz="3300" spc="-235" dirty="0">
                <a:solidFill>
                  <a:srgbClr val="FFFFFF"/>
                </a:solidFill>
              </a:rPr>
              <a:t>Impor</a:t>
            </a:r>
            <a:r>
              <a:rPr sz="3300" spc="-210" dirty="0">
                <a:solidFill>
                  <a:srgbClr val="FFFFFF"/>
                </a:solidFill>
              </a:rPr>
              <a:t>t</a:t>
            </a:r>
            <a:r>
              <a:rPr sz="3300" spc="-204" dirty="0">
                <a:solidFill>
                  <a:srgbClr val="FFFFFF"/>
                </a:solidFill>
              </a:rPr>
              <a:t>ant  </a:t>
            </a:r>
            <a:r>
              <a:rPr sz="3300" spc="-225" dirty="0">
                <a:solidFill>
                  <a:srgbClr val="FFFFFF"/>
                </a:solidFill>
              </a:rPr>
              <a:t>Attributes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823399" y="1522606"/>
            <a:ext cx="2370455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40" dirty="0">
                <a:solidFill>
                  <a:srgbClr val="FFFFFF"/>
                </a:solidFill>
                <a:latin typeface="Georgia"/>
                <a:cs typeface="Georgia"/>
              </a:rPr>
              <a:t>Overtime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●"/>
            </a:pPr>
            <a:endParaRPr sz="1900">
              <a:latin typeface="Georgia"/>
              <a:cs typeface="Georgia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85" dirty="0">
                <a:solidFill>
                  <a:srgbClr val="FFFFFF"/>
                </a:solidFill>
                <a:latin typeface="Georgia"/>
                <a:cs typeface="Georgia"/>
              </a:rPr>
              <a:t>Age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●"/>
            </a:pPr>
            <a:endParaRPr sz="1900">
              <a:latin typeface="Georgia"/>
              <a:cs typeface="Georgia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70" dirty="0">
                <a:solidFill>
                  <a:srgbClr val="FFFFFF"/>
                </a:solidFill>
                <a:latin typeface="Georgia"/>
                <a:cs typeface="Georgia"/>
              </a:rPr>
              <a:t>Monthly</a:t>
            </a:r>
            <a:r>
              <a:rPr sz="1800" spc="-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Georgia"/>
                <a:cs typeface="Georgia"/>
              </a:rPr>
              <a:t>Income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●"/>
            </a:pPr>
            <a:endParaRPr sz="1900">
              <a:latin typeface="Georgia"/>
              <a:cs typeface="Georgia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Georgia"/>
                <a:cs typeface="Georgia"/>
              </a:rPr>
              <a:t>Years</a:t>
            </a:r>
            <a:r>
              <a:rPr sz="18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Georgia"/>
                <a:cs typeface="Georgia"/>
              </a:rPr>
              <a:t>At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Georgia"/>
                <a:cs typeface="Georgia"/>
              </a:rPr>
              <a:t>Company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●"/>
            </a:pPr>
            <a:endParaRPr sz="1900">
              <a:latin typeface="Georgia"/>
              <a:cs typeface="Georgi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70" dirty="0">
                <a:solidFill>
                  <a:srgbClr val="FFFFFF"/>
                </a:solidFill>
                <a:latin typeface="Georgia"/>
                <a:cs typeface="Georgia"/>
              </a:rPr>
              <a:t>Stock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Options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3218" y="1362188"/>
            <a:ext cx="3031490" cy="238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4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Georgia"/>
                <a:cs typeface="Georgia"/>
              </a:rPr>
              <a:t>raini</a:t>
            </a:r>
            <a:r>
              <a:rPr sz="1400" spc="6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1400" spc="40" dirty="0">
                <a:solidFill>
                  <a:srgbClr val="FFFFFF"/>
                </a:solidFill>
                <a:latin typeface="Georgia"/>
                <a:cs typeface="Georgia"/>
              </a:rPr>
              <a:t>g/Skill</a:t>
            </a:r>
            <a:r>
              <a:rPr sz="1400" spc="45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Georgia"/>
                <a:cs typeface="Georgia"/>
              </a:rPr>
              <a:t>&amp;</a:t>
            </a:r>
            <a:r>
              <a:rPr sz="14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sz="1400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1400" spc="4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1400" spc="65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1400" spc="35" dirty="0">
                <a:solidFill>
                  <a:srgbClr val="FFFFFF"/>
                </a:solidFill>
                <a:latin typeface="Georgia"/>
                <a:cs typeface="Georgia"/>
              </a:rPr>
              <a:t>otions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MT"/>
              <a:buChar char="●"/>
            </a:pPr>
            <a:endParaRPr sz="1450">
              <a:latin typeface="Georgia"/>
              <a:cs typeface="Georgia"/>
            </a:endParaRPr>
          </a:p>
          <a:p>
            <a:pPr marL="348615" indent="-336550">
              <a:lnSpc>
                <a:spcPct val="1000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60" dirty="0">
                <a:solidFill>
                  <a:srgbClr val="FFFFFF"/>
                </a:solidFill>
                <a:latin typeface="Georgia"/>
                <a:cs typeface="Georgia"/>
              </a:rPr>
              <a:t>Manage</a:t>
            </a:r>
            <a:r>
              <a:rPr sz="14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Georgia"/>
                <a:cs typeface="Georgia"/>
              </a:rPr>
              <a:t>Age</a:t>
            </a:r>
            <a:r>
              <a:rPr sz="14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26-34</a:t>
            </a:r>
            <a:endParaRPr sz="1400">
              <a:latin typeface="Georgia"/>
              <a:cs typeface="Georgia"/>
            </a:endParaRPr>
          </a:p>
          <a:p>
            <a:pPr marL="348615" marR="213360" indent="-336550">
              <a:lnSpc>
                <a:spcPct val="2009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35" dirty="0">
                <a:solidFill>
                  <a:srgbClr val="FFFFFF"/>
                </a:solidFill>
                <a:latin typeface="Georgia"/>
                <a:cs typeface="Georgia"/>
              </a:rPr>
              <a:t>Promotions </a:t>
            </a:r>
            <a:r>
              <a:rPr sz="1400" spc="-10" dirty="0">
                <a:solidFill>
                  <a:srgbClr val="FFFFFF"/>
                </a:solidFill>
                <a:latin typeface="Georgia"/>
                <a:cs typeface="Georgia"/>
              </a:rPr>
              <a:t>Opps. For </a:t>
            </a:r>
            <a:r>
              <a:rPr sz="1400" spc="40" dirty="0">
                <a:solidFill>
                  <a:srgbClr val="FFFFFF"/>
                </a:solidFill>
                <a:latin typeface="Georgia"/>
                <a:cs typeface="Georgia"/>
              </a:rPr>
              <a:t>Income </a:t>
            </a:r>
            <a:r>
              <a:rPr sz="1400" spc="-3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Georgia"/>
                <a:cs typeface="Georgia"/>
              </a:rPr>
              <a:t>below</a:t>
            </a:r>
            <a:r>
              <a:rPr sz="14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Georgia"/>
                <a:cs typeface="Georgia"/>
              </a:rPr>
              <a:t>$2960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MT"/>
              <a:buChar char="●"/>
            </a:pPr>
            <a:endParaRPr sz="1450">
              <a:latin typeface="Georgia"/>
              <a:cs typeface="Georgia"/>
            </a:endParaRPr>
          </a:p>
          <a:p>
            <a:pPr marL="348615" indent="-336550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30" dirty="0">
                <a:solidFill>
                  <a:srgbClr val="FFFFFF"/>
                </a:solidFill>
                <a:latin typeface="Georgia"/>
                <a:cs typeface="Georgia"/>
              </a:rPr>
              <a:t>First</a:t>
            </a:r>
            <a:r>
              <a:rPr sz="14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Georgia"/>
                <a:cs typeface="Georgia"/>
              </a:rPr>
              <a:t>few</a:t>
            </a: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Georgia"/>
                <a:cs typeface="Georgia"/>
              </a:rPr>
              <a:t>years</a:t>
            </a: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Georgia"/>
                <a:cs typeface="Georgia"/>
              </a:rPr>
              <a:t>Highest</a:t>
            </a: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Georgia"/>
                <a:cs typeface="Georgia"/>
              </a:rPr>
              <a:t>Risk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MT"/>
              <a:buChar char="●"/>
            </a:pPr>
            <a:endParaRPr sz="1450">
              <a:latin typeface="Georgia"/>
              <a:cs typeface="Georgia"/>
            </a:endParaRPr>
          </a:p>
          <a:p>
            <a:pPr marL="348615" indent="-336550">
              <a:lnSpc>
                <a:spcPct val="1000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Offer</a:t>
            </a:r>
            <a:r>
              <a:rPr sz="14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Georgia"/>
                <a:cs typeface="Georgia"/>
              </a:rPr>
              <a:t>higher</a:t>
            </a: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Georgia"/>
                <a:cs typeface="Georgia"/>
              </a:rPr>
              <a:t>stock</a:t>
            </a: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Georgia"/>
                <a:cs typeface="Georgia"/>
              </a:rPr>
              <a:t>options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6150" y="406736"/>
            <a:ext cx="26365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95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33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3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00" spc="-1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225" dirty="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sz="33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00" spc="-1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spc="-1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300" spc="-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300" spc="12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33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41137" y="4074"/>
            <a:ext cx="402590" cy="5139690"/>
            <a:chOff x="4541137" y="4074"/>
            <a:chExt cx="402590" cy="5139690"/>
          </a:xfrm>
        </p:grpSpPr>
        <p:sp>
          <p:nvSpPr>
            <p:cNvPr id="7" name="object 7"/>
            <p:cNvSpPr/>
            <p:nvPr/>
          </p:nvSpPr>
          <p:spPr>
            <a:xfrm>
              <a:off x="4550997" y="2342399"/>
              <a:ext cx="393065" cy="454025"/>
            </a:xfrm>
            <a:custGeom>
              <a:avLst/>
              <a:gdLst/>
              <a:ahLst/>
              <a:cxnLst/>
              <a:rect l="l" t="t" r="r" b="b"/>
              <a:pathLst>
                <a:path w="393064" h="454025">
                  <a:moveTo>
                    <a:pt x="0" y="453899"/>
                  </a:moveTo>
                  <a:lnTo>
                    <a:pt x="0" y="0"/>
                  </a:lnTo>
                  <a:lnTo>
                    <a:pt x="392699" y="226949"/>
                  </a:lnTo>
                  <a:lnTo>
                    <a:pt x="0" y="453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41137" y="4074"/>
              <a:ext cx="28575" cy="5139690"/>
            </a:xfrm>
            <a:custGeom>
              <a:avLst/>
              <a:gdLst/>
              <a:ahLst/>
              <a:cxnLst/>
              <a:rect l="l" t="t" r="r" b="b"/>
              <a:pathLst>
                <a:path w="28575" h="5139690">
                  <a:moveTo>
                    <a:pt x="0" y="0"/>
                  </a:moveTo>
                  <a:lnTo>
                    <a:pt x="28574" y="0"/>
                  </a:lnTo>
                  <a:lnTo>
                    <a:pt x="28574" y="5139424"/>
                  </a:lnTo>
                  <a:lnTo>
                    <a:pt x="0" y="51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349"/>
            <a:ext cx="9146540" cy="3459479"/>
          </a:xfrm>
          <a:custGeom>
            <a:avLst/>
            <a:gdLst/>
            <a:ahLst/>
            <a:cxnLst/>
            <a:rect l="l" t="t" r="r" b="b"/>
            <a:pathLst>
              <a:path w="9146540" h="3459479">
                <a:moveTo>
                  <a:pt x="9146382" y="3459341"/>
                </a:moveTo>
                <a:lnTo>
                  <a:pt x="0" y="3459341"/>
                </a:lnTo>
                <a:lnTo>
                  <a:pt x="0" y="0"/>
                </a:lnTo>
                <a:lnTo>
                  <a:pt x="9146382" y="0"/>
                </a:lnTo>
                <a:lnTo>
                  <a:pt x="9146382" y="3459341"/>
                </a:lnTo>
                <a:close/>
              </a:path>
            </a:pathLst>
          </a:custGeom>
          <a:solidFill>
            <a:srgbClr val="063763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5627" y="492407"/>
            <a:ext cx="4872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20" dirty="0">
                <a:solidFill>
                  <a:srgbClr val="063763"/>
                </a:solidFill>
              </a:rPr>
              <a:t>C</a:t>
            </a:r>
            <a:r>
              <a:rPr sz="2400" spc="-175" dirty="0">
                <a:solidFill>
                  <a:srgbClr val="063763"/>
                </a:solidFill>
              </a:rPr>
              <a:t>ha</a:t>
            </a:r>
            <a:r>
              <a:rPr sz="2400" spc="-190" dirty="0">
                <a:solidFill>
                  <a:srgbClr val="063763"/>
                </a:solidFill>
              </a:rPr>
              <a:t>r</a:t>
            </a:r>
            <a:r>
              <a:rPr sz="2400" spc="-220" dirty="0">
                <a:solidFill>
                  <a:srgbClr val="063763"/>
                </a:solidFill>
              </a:rPr>
              <a:t>ac</a:t>
            </a:r>
            <a:r>
              <a:rPr sz="2400" spc="-215" dirty="0">
                <a:solidFill>
                  <a:srgbClr val="063763"/>
                </a:solidFill>
              </a:rPr>
              <a:t>t</a:t>
            </a:r>
            <a:r>
              <a:rPr sz="2400" spc="-130" dirty="0">
                <a:solidFill>
                  <a:srgbClr val="063763"/>
                </a:solidFill>
              </a:rPr>
              <a:t>eristics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145" dirty="0">
                <a:solidFill>
                  <a:srgbClr val="063763"/>
                </a:solidFill>
              </a:rPr>
              <a:t>of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160" dirty="0">
                <a:solidFill>
                  <a:srgbClr val="063763"/>
                </a:solidFill>
              </a:rPr>
              <a:t>Attrition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170" dirty="0">
                <a:solidFill>
                  <a:srgbClr val="063763"/>
                </a:solidFill>
              </a:rPr>
              <a:t>b</a:t>
            </a:r>
            <a:r>
              <a:rPr sz="2400" spc="-150" dirty="0">
                <a:solidFill>
                  <a:srgbClr val="063763"/>
                </a:solidFill>
              </a:rPr>
              <a:t>y</a:t>
            </a:r>
            <a:r>
              <a:rPr sz="2400" spc="-254" dirty="0">
                <a:solidFill>
                  <a:srgbClr val="063763"/>
                </a:solidFill>
              </a:rPr>
              <a:t> </a:t>
            </a:r>
            <a:r>
              <a:rPr sz="2400" spc="-180" dirty="0">
                <a:solidFill>
                  <a:srgbClr val="063763"/>
                </a:solidFill>
              </a:rPr>
              <a:t>De</a:t>
            </a:r>
            <a:r>
              <a:rPr sz="2400" spc="-190" dirty="0">
                <a:solidFill>
                  <a:srgbClr val="063763"/>
                </a:solidFill>
              </a:rPr>
              <a:t>p</a:t>
            </a:r>
            <a:r>
              <a:rPr sz="2400" spc="-195" dirty="0">
                <a:solidFill>
                  <a:srgbClr val="063763"/>
                </a:solidFill>
              </a:rPr>
              <a:t>artment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47233" y="2341595"/>
            <a:ext cx="1654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Employees </a:t>
            </a:r>
            <a:r>
              <a:rPr sz="1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1000" b="1" spc="25" dirty="0">
                <a:solidFill>
                  <a:srgbClr val="FFFFFF"/>
                </a:solidFill>
                <a:latin typeface="Palatino Linotype"/>
                <a:cs typeface="Palatino Linotype"/>
              </a:rPr>
              <a:t>technical </a:t>
            </a:r>
            <a:r>
              <a:rPr sz="1000" b="1" spc="3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Palatino Linotype"/>
                <a:cs typeface="Palatino Linotype"/>
              </a:rPr>
              <a:t>degrees </a:t>
            </a:r>
            <a:r>
              <a:rPr sz="1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 </a:t>
            </a:r>
            <a:r>
              <a:rPr sz="1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likely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leave</a:t>
            </a:r>
            <a:r>
              <a:rPr sz="1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1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working</a:t>
            </a:r>
            <a:r>
              <a:rPr sz="1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b="1" spc="-45" dirty="0">
                <a:solidFill>
                  <a:srgbClr val="FFFFFF"/>
                </a:solidFill>
                <a:latin typeface="Palatino Linotype"/>
                <a:cs typeface="Palatino Linotype"/>
              </a:rPr>
              <a:t>HR </a:t>
            </a:r>
            <a:r>
              <a:rPr sz="1000" b="1" spc="-2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00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Department.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6752" y="2341595"/>
            <a:ext cx="1510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Employees </a:t>
            </a:r>
            <a:r>
              <a:rPr sz="1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0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all </a:t>
            </a:r>
            <a:r>
              <a:rPr sz="100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000" b="1" spc="25" dirty="0">
                <a:solidFill>
                  <a:srgbClr val="FFFFFF"/>
                </a:solidFill>
                <a:latin typeface="Palatino Linotype"/>
                <a:cs typeface="Palatino Linotype"/>
              </a:rPr>
              <a:t>departments </a:t>
            </a:r>
            <a:r>
              <a:rPr sz="1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roughly </a:t>
            </a:r>
            <a:r>
              <a:rPr sz="10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twice 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1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likely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1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leave 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1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working</a:t>
            </a:r>
            <a:r>
              <a:rPr sz="1000" b="1" spc="-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overtime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2566" y="1843346"/>
            <a:ext cx="7391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9488" y="1843346"/>
            <a:ext cx="730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8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9190" y="2341595"/>
            <a:ext cx="1541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Employees </a:t>
            </a:r>
            <a:r>
              <a:rPr sz="1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1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departments</a:t>
            </a:r>
            <a:r>
              <a:rPr sz="1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beneﬁt</a:t>
            </a:r>
            <a:r>
              <a:rPr sz="1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0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High</a:t>
            </a:r>
            <a:r>
              <a:rPr sz="100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000" b="1" spc="50" dirty="0">
                <a:solidFill>
                  <a:srgbClr val="FFFFFF"/>
                </a:solidFill>
                <a:latin typeface="Palatino Linotype"/>
                <a:cs typeface="Palatino Linotype"/>
              </a:rPr>
              <a:t>Job</a:t>
            </a:r>
            <a:r>
              <a:rPr sz="1000" b="1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00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Involvement.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9503" y="1843346"/>
            <a:ext cx="741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1100" y="3418199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5" h="946785">
                <a:moveTo>
                  <a:pt x="0" y="473099"/>
                </a:moveTo>
                <a:lnTo>
                  <a:pt x="2442" y="424728"/>
                </a:lnTo>
                <a:lnTo>
                  <a:pt x="9611" y="377753"/>
                </a:lnTo>
                <a:lnTo>
                  <a:pt x="21269" y="332414"/>
                </a:lnTo>
                <a:lnTo>
                  <a:pt x="37178" y="288948"/>
                </a:lnTo>
                <a:lnTo>
                  <a:pt x="57100" y="247592"/>
                </a:lnTo>
                <a:lnTo>
                  <a:pt x="80798" y="208585"/>
                </a:lnTo>
                <a:lnTo>
                  <a:pt x="108033" y="172164"/>
                </a:lnTo>
                <a:lnTo>
                  <a:pt x="138567" y="138567"/>
                </a:lnTo>
                <a:lnTo>
                  <a:pt x="172164" y="108033"/>
                </a:lnTo>
                <a:lnTo>
                  <a:pt x="208585" y="80798"/>
                </a:lnTo>
                <a:lnTo>
                  <a:pt x="247592" y="57100"/>
                </a:lnTo>
                <a:lnTo>
                  <a:pt x="288948" y="37178"/>
                </a:lnTo>
                <a:lnTo>
                  <a:pt x="332414" y="21269"/>
                </a:lnTo>
                <a:lnTo>
                  <a:pt x="377753" y="9611"/>
                </a:lnTo>
                <a:lnTo>
                  <a:pt x="424728" y="2442"/>
                </a:lnTo>
                <a:lnTo>
                  <a:pt x="473099" y="0"/>
                </a:lnTo>
                <a:lnTo>
                  <a:pt x="519860" y="2315"/>
                </a:lnTo>
                <a:lnTo>
                  <a:pt x="565828" y="9174"/>
                </a:lnTo>
                <a:lnTo>
                  <a:pt x="610694" y="20449"/>
                </a:lnTo>
                <a:lnTo>
                  <a:pt x="654147" y="36012"/>
                </a:lnTo>
                <a:lnTo>
                  <a:pt x="695878" y="55734"/>
                </a:lnTo>
                <a:lnTo>
                  <a:pt x="735576" y="79486"/>
                </a:lnTo>
                <a:lnTo>
                  <a:pt x="772930" y="107140"/>
                </a:lnTo>
                <a:lnTo>
                  <a:pt x="807632" y="138567"/>
                </a:lnTo>
                <a:lnTo>
                  <a:pt x="839059" y="173269"/>
                </a:lnTo>
                <a:lnTo>
                  <a:pt x="866713" y="210624"/>
                </a:lnTo>
                <a:lnTo>
                  <a:pt x="890465" y="250321"/>
                </a:lnTo>
                <a:lnTo>
                  <a:pt x="910187" y="292052"/>
                </a:lnTo>
                <a:lnTo>
                  <a:pt x="925750" y="335506"/>
                </a:lnTo>
                <a:lnTo>
                  <a:pt x="937025" y="380371"/>
                </a:lnTo>
                <a:lnTo>
                  <a:pt x="943884" y="426339"/>
                </a:lnTo>
                <a:lnTo>
                  <a:pt x="946199" y="473099"/>
                </a:lnTo>
                <a:lnTo>
                  <a:pt x="943757" y="521471"/>
                </a:lnTo>
                <a:lnTo>
                  <a:pt x="936588" y="568446"/>
                </a:lnTo>
                <a:lnTo>
                  <a:pt x="924930" y="613785"/>
                </a:lnTo>
                <a:lnTo>
                  <a:pt x="909021" y="657251"/>
                </a:lnTo>
                <a:lnTo>
                  <a:pt x="889099" y="698607"/>
                </a:lnTo>
                <a:lnTo>
                  <a:pt x="865401" y="737614"/>
                </a:lnTo>
                <a:lnTo>
                  <a:pt x="838166" y="774035"/>
                </a:lnTo>
                <a:lnTo>
                  <a:pt x="807632" y="807632"/>
                </a:lnTo>
                <a:lnTo>
                  <a:pt x="774035" y="838166"/>
                </a:lnTo>
                <a:lnTo>
                  <a:pt x="737614" y="865401"/>
                </a:lnTo>
                <a:lnTo>
                  <a:pt x="698607" y="889099"/>
                </a:lnTo>
                <a:lnTo>
                  <a:pt x="657251" y="909021"/>
                </a:lnTo>
                <a:lnTo>
                  <a:pt x="613785" y="924930"/>
                </a:lnTo>
                <a:lnTo>
                  <a:pt x="568446" y="936588"/>
                </a:lnTo>
                <a:lnTo>
                  <a:pt x="521471" y="943757"/>
                </a:lnTo>
                <a:lnTo>
                  <a:pt x="473099" y="946199"/>
                </a:lnTo>
                <a:lnTo>
                  <a:pt x="424728" y="943757"/>
                </a:lnTo>
                <a:lnTo>
                  <a:pt x="377753" y="936588"/>
                </a:lnTo>
                <a:lnTo>
                  <a:pt x="332414" y="924930"/>
                </a:lnTo>
                <a:lnTo>
                  <a:pt x="288948" y="909021"/>
                </a:lnTo>
                <a:lnTo>
                  <a:pt x="247592" y="889099"/>
                </a:lnTo>
                <a:lnTo>
                  <a:pt x="208585" y="865401"/>
                </a:lnTo>
                <a:lnTo>
                  <a:pt x="172164" y="838166"/>
                </a:lnTo>
                <a:lnTo>
                  <a:pt x="138567" y="807632"/>
                </a:lnTo>
                <a:lnTo>
                  <a:pt x="108033" y="774035"/>
                </a:lnTo>
                <a:lnTo>
                  <a:pt x="80798" y="737614"/>
                </a:lnTo>
                <a:lnTo>
                  <a:pt x="57100" y="698607"/>
                </a:lnTo>
                <a:lnTo>
                  <a:pt x="37178" y="657251"/>
                </a:lnTo>
                <a:lnTo>
                  <a:pt x="21269" y="613785"/>
                </a:lnTo>
                <a:lnTo>
                  <a:pt x="9611" y="568446"/>
                </a:lnTo>
                <a:lnTo>
                  <a:pt x="2442" y="521471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12692" y="3731343"/>
            <a:ext cx="483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85%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98849" y="3418199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5" h="946785">
                <a:moveTo>
                  <a:pt x="0" y="473099"/>
                </a:moveTo>
                <a:lnTo>
                  <a:pt x="2442" y="424728"/>
                </a:lnTo>
                <a:lnTo>
                  <a:pt x="9611" y="377753"/>
                </a:lnTo>
                <a:lnTo>
                  <a:pt x="21269" y="332414"/>
                </a:lnTo>
                <a:lnTo>
                  <a:pt x="37178" y="288948"/>
                </a:lnTo>
                <a:lnTo>
                  <a:pt x="57100" y="247592"/>
                </a:lnTo>
                <a:lnTo>
                  <a:pt x="80798" y="208585"/>
                </a:lnTo>
                <a:lnTo>
                  <a:pt x="108033" y="172164"/>
                </a:lnTo>
                <a:lnTo>
                  <a:pt x="138567" y="138567"/>
                </a:lnTo>
                <a:lnTo>
                  <a:pt x="172164" y="108033"/>
                </a:lnTo>
                <a:lnTo>
                  <a:pt x="208585" y="80798"/>
                </a:lnTo>
                <a:lnTo>
                  <a:pt x="247592" y="57100"/>
                </a:lnTo>
                <a:lnTo>
                  <a:pt x="288948" y="37178"/>
                </a:lnTo>
                <a:lnTo>
                  <a:pt x="332414" y="21269"/>
                </a:lnTo>
                <a:lnTo>
                  <a:pt x="377753" y="9611"/>
                </a:lnTo>
                <a:lnTo>
                  <a:pt x="424728" y="2442"/>
                </a:lnTo>
                <a:lnTo>
                  <a:pt x="473099" y="0"/>
                </a:lnTo>
                <a:lnTo>
                  <a:pt x="519860" y="2315"/>
                </a:lnTo>
                <a:lnTo>
                  <a:pt x="565828" y="9174"/>
                </a:lnTo>
                <a:lnTo>
                  <a:pt x="610693" y="20449"/>
                </a:lnTo>
                <a:lnTo>
                  <a:pt x="654147" y="36012"/>
                </a:lnTo>
                <a:lnTo>
                  <a:pt x="695878" y="55734"/>
                </a:lnTo>
                <a:lnTo>
                  <a:pt x="735575" y="79486"/>
                </a:lnTo>
                <a:lnTo>
                  <a:pt x="772930" y="107140"/>
                </a:lnTo>
                <a:lnTo>
                  <a:pt x="807631" y="138567"/>
                </a:lnTo>
                <a:lnTo>
                  <a:pt x="839059" y="173269"/>
                </a:lnTo>
                <a:lnTo>
                  <a:pt x="866713" y="210624"/>
                </a:lnTo>
                <a:lnTo>
                  <a:pt x="890465" y="250321"/>
                </a:lnTo>
                <a:lnTo>
                  <a:pt x="910187" y="292052"/>
                </a:lnTo>
                <a:lnTo>
                  <a:pt x="925750" y="335506"/>
                </a:lnTo>
                <a:lnTo>
                  <a:pt x="937025" y="380371"/>
                </a:lnTo>
                <a:lnTo>
                  <a:pt x="943884" y="426339"/>
                </a:lnTo>
                <a:lnTo>
                  <a:pt x="946199" y="473099"/>
                </a:lnTo>
                <a:lnTo>
                  <a:pt x="943757" y="521471"/>
                </a:lnTo>
                <a:lnTo>
                  <a:pt x="936588" y="568446"/>
                </a:lnTo>
                <a:lnTo>
                  <a:pt x="924930" y="613785"/>
                </a:lnTo>
                <a:lnTo>
                  <a:pt x="909021" y="657251"/>
                </a:lnTo>
                <a:lnTo>
                  <a:pt x="889099" y="698607"/>
                </a:lnTo>
                <a:lnTo>
                  <a:pt x="865401" y="737614"/>
                </a:lnTo>
                <a:lnTo>
                  <a:pt x="838166" y="774035"/>
                </a:lnTo>
                <a:lnTo>
                  <a:pt x="807632" y="807632"/>
                </a:lnTo>
                <a:lnTo>
                  <a:pt x="774035" y="838166"/>
                </a:lnTo>
                <a:lnTo>
                  <a:pt x="737614" y="865401"/>
                </a:lnTo>
                <a:lnTo>
                  <a:pt x="698607" y="889099"/>
                </a:lnTo>
                <a:lnTo>
                  <a:pt x="657251" y="909021"/>
                </a:lnTo>
                <a:lnTo>
                  <a:pt x="613785" y="924930"/>
                </a:lnTo>
                <a:lnTo>
                  <a:pt x="568446" y="936588"/>
                </a:lnTo>
                <a:lnTo>
                  <a:pt x="521471" y="943757"/>
                </a:lnTo>
                <a:lnTo>
                  <a:pt x="473099" y="946199"/>
                </a:lnTo>
                <a:lnTo>
                  <a:pt x="424728" y="943757"/>
                </a:lnTo>
                <a:lnTo>
                  <a:pt x="377753" y="936588"/>
                </a:lnTo>
                <a:lnTo>
                  <a:pt x="332414" y="924930"/>
                </a:lnTo>
                <a:lnTo>
                  <a:pt x="288948" y="909021"/>
                </a:lnTo>
                <a:lnTo>
                  <a:pt x="247592" y="889099"/>
                </a:lnTo>
                <a:lnTo>
                  <a:pt x="208585" y="865401"/>
                </a:lnTo>
                <a:lnTo>
                  <a:pt x="172164" y="838166"/>
                </a:lnTo>
                <a:lnTo>
                  <a:pt x="138567" y="807632"/>
                </a:lnTo>
                <a:lnTo>
                  <a:pt x="108033" y="774035"/>
                </a:lnTo>
                <a:lnTo>
                  <a:pt x="80798" y="737614"/>
                </a:lnTo>
                <a:lnTo>
                  <a:pt x="57100" y="698607"/>
                </a:lnTo>
                <a:lnTo>
                  <a:pt x="37178" y="657251"/>
                </a:lnTo>
                <a:lnTo>
                  <a:pt x="21269" y="613785"/>
                </a:lnTo>
                <a:lnTo>
                  <a:pt x="9611" y="568446"/>
                </a:lnTo>
                <a:lnTo>
                  <a:pt x="2442" y="521471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50573" y="3766713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83400" y="3418199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4" h="946785">
                <a:moveTo>
                  <a:pt x="0" y="473099"/>
                </a:moveTo>
                <a:lnTo>
                  <a:pt x="2442" y="424728"/>
                </a:lnTo>
                <a:lnTo>
                  <a:pt x="9611" y="377753"/>
                </a:lnTo>
                <a:lnTo>
                  <a:pt x="21269" y="332414"/>
                </a:lnTo>
                <a:lnTo>
                  <a:pt x="37178" y="288948"/>
                </a:lnTo>
                <a:lnTo>
                  <a:pt x="57100" y="247592"/>
                </a:lnTo>
                <a:lnTo>
                  <a:pt x="80798" y="208585"/>
                </a:lnTo>
                <a:lnTo>
                  <a:pt x="108033" y="172164"/>
                </a:lnTo>
                <a:lnTo>
                  <a:pt x="138567" y="138567"/>
                </a:lnTo>
                <a:lnTo>
                  <a:pt x="172164" y="108033"/>
                </a:lnTo>
                <a:lnTo>
                  <a:pt x="208585" y="80798"/>
                </a:lnTo>
                <a:lnTo>
                  <a:pt x="247592" y="57100"/>
                </a:lnTo>
                <a:lnTo>
                  <a:pt x="288948" y="37178"/>
                </a:lnTo>
                <a:lnTo>
                  <a:pt x="332414" y="21269"/>
                </a:lnTo>
                <a:lnTo>
                  <a:pt x="377753" y="9611"/>
                </a:lnTo>
                <a:lnTo>
                  <a:pt x="424728" y="2442"/>
                </a:lnTo>
                <a:lnTo>
                  <a:pt x="473099" y="0"/>
                </a:lnTo>
                <a:lnTo>
                  <a:pt x="519860" y="2315"/>
                </a:lnTo>
                <a:lnTo>
                  <a:pt x="565828" y="9174"/>
                </a:lnTo>
                <a:lnTo>
                  <a:pt x="610694" y="20449"/>
                </a:lnTo>
                <a:lnTo>
                  <a:pt x="654147" y="36012"/>
                </a:lnTo>
                <a:lnTo>
                  <a:pt x="695878" y="55734"/>
                </a:lnTo>
                <a:lnTo>
                  <a:pt x="735575" y="79486"/>
                </a:lnTo>
                <a:lnTo>
                  <a:pt x="772930" y="107140"/>
                </a:lnTo>
                <a:lnTo>
                  <a:pt x="807631" y="138567"/>
                </a:lnTo>
                <a:lnTo>
                  <a:pt x="839059" y="173269"/>
                </a:lnTo>
                <a:lnTo>
                  <a:pt x="866713" y="210624"/>
                </a:lnTo>
                <a:lnTo>
                  <a:pt x="890465" y="250321"/>
                </a:lnTo>
                <a:lnTo>
                  <a:pt x="910187" y="292052"/>
                </a:lnTo>
                <a:lnTo>
                  <a:pt x="925750" y="335506"/>
                </a:lnTo>
                <a:lnTo>
                  <a:pt x="937025" y="380371"/>
                </a:lnTo>
                <a:lnTo>
                  <a:pt x="943884" y="426339"/>
                </a:lnTo>
                <a:lnTo>
                  <a:pt x="946199" y="473099"/>
                </a:lnTo>
                <a:lnTo>
                  <a:pt x="943757" y="521471"/>
                </a:lnTo>
                <a:lnTo>
                  <a:pt x="936588" y="568446"/>
                </a:lnTo>
                <a:lnTo>
                  <a:pt x="924930" y="613785"/>
                </a:lnTo>
                <a:lnTo>
                  <a:pt x="909021" y="657251"/>
                </a:lnTo>
                <a:lnTo>
                  <a:pt x="889099" y="698607"/>
                </a:lnTo>
                <a:lnTo>
                  <a:pt x="865401" y="737614"/>
                </a:lnTo>
                <a:lnTo>
                  <a:pt x="838166" y="774035"/>
                </a:lnTo>
                <a:lnTo>
                  <a:pt x="807632" y="807632"/>
                </a:lnTo>
                <a:lnTo>
                  <a:pt x="774035" y="838166"/>
                </a:lnTo>
                <a:lnTo>
                  <a:pt x="737614" y="865401"/>
                </a:lnTo>
                <a:lnTo>
                  <a:pt x="698607" y="889099"/>
                </a:lnTo>
                <a:lnTo>
                  <a:pt x="657251" y="909021"/>
                </a:lnTo>
                <a:lnTo>
                  <a:pt x="613785" y="924930"/>
                </a:lnTo>
                <a:lnTo>
                  <a:pt x="568446" y="936588"/>
                </a:lnTo>
                <a:lnTo>
                  <a:pt x="521471" y="943757"/>
                </a:lnTo>
                <a:lnTo>
                  <a:pt x="473099" y="946199"/>
                </a:lnTo>
                <a:lnTo>
                  <a:pt x="424728" y="943757"/>
                </a:lnTo>
                <a:lnTo>
                  <a:pt x="377753" y="936588"/>
                </a:lnTo>
                <a:lnTo>
                  <a:pt x="332414" y="924930"/>
                </a:lnTo>
                <a:lnTo>
                  <a:pt x="288948" y="909021"/>
                </a:lnTo>
                <a:lnTo>
                  <a:pt x="247592" y="889099"/>
                </a:lnTo>
                <a:lnTo>
                  <a:pt x="208585" y="865401"/>
                </a:lnTo>
                <a:lnTo>
                  <a:pt x="172164" y="838166"/>
                </a:lnTo>
                <a:lnTo>
                  <a:pt x="138567" y="807632"/>
                </a:lnTo>
                <a:lnTo>
                  <a:pt x="108033" y="774035"/>
                </a:lnTo>
                <a:lnTo>
                  <a:pt x="80798" y="737614"/>
                </a:lnTo>
                <a:lnTo>
                  <a:pt x="57100" y="698607"/>
                </a:lnTo>
                <a:lnTo>
                  <a:pt x="37178" y="657251"/>
                </a:lnTo>
                <a:lnTo>
                  <a:pt x="21269" y="613785"/>
                </a:lnTo>
                <a:lnTo>
                  <a:pt x="9611" y="568446"/>
                </a:lnTo>
                <a:lnTo>
                  <a:pt x="2442" y="521471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41283" y="3661938"/>
            <a:ext cx="43053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73%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/37%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978324"/>
              <a:ext cx="9144000" cy="3172460"/>
            </a:xfrm>
            <a:custGeom>
              <a:avLst/>
              <a:gdLst/>
              <a:ahLst/>
              <a:cxnLst/>
              <a:rect l="l" t="t" r="r" b="b"/>
              <a:pathLst>
                <a:path w="9144000" h="3172460">
                  <a:moveTo>
                    <a:pt x="9143999" y="3172199"/>
                  </a:moveTo>
                  <a:lnTo>
                    <a:pt x="0" y="31721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31721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01625" cy="5143500"/>
            </a:xfrm>
            <a:custGeom>
              <a:avLst/>
              <a:gdLst/>
              <a:ahLst/>
              <a:cxnLst/>
              <a:rect l="l" t="t" r="r" b="b"/>
              <a:pathLst>
                <a:path w="301625" h="5143500">
                  <a:moveTo>
                    <a:pt x="3014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01499" y="0"/>
                  </a:lnTo>
                  <a:lnTo>
                    <a:pt x="301499" y="5143499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spc="30" dirty="0"/>
              <a:t>Employees</a:t>
            </a:r>
            <a:r>
              <a:rPr spc="-50" dirty="0"/>
              <a:t> </a:t>
            </a:r>
            <a:r>
              <a:rPr spc="95" dirty="0"/>
              <a:t>that</a:t>
            </a:r>
            <a:r>
              <a:rPr spc="-50" dirty="0"/>
              <a:t> </a:t>
            </a:r>
            <a:r>
              <a:rPr spc="95" dirty="0"/>
              <a:t>show</a:t>
            </a:r>
            <a:r>
              <a:rPr spc="-50" dirty="0"/>
              <a:t> </a:t>
            </a:r>
            <a:r>
              <a:rPr spc="55" dirty="0"/>
              <a:t>signs</a:t>
            </a:r>
            <a:r>
              <a:rPr spc="-50" dirty="0"/>
              <a:t> </a:t>
            </a:r>
            <a:r>
              <a:rPr spc="65" dirty="0"/>
              <a:t>of</a:t>
            </a:r>
            <a:r>
              <a:rPr spc="-50" dirty="0"/>
              <a:t> </a:t>
            </a:r>
            <a:r>
              <a:rPr spc="60" dirty="0"/>
              <a:t>leaving...will</a:t>
            </a:r>
            <a:r>
              <a:rPr dirty="0"/>
              <a:t> </a:t>
            </a:r>
            <a:r>
              <a:rPr b="1" spc="30" dirty="0">
                <a:latin typeface="Palatino Linotype"/>
                <a:cs typeface="Palatino Linotype"/>
              </a:rPr>
              <a:t>not</a:t>
            </a:r>
            <a:r>
              <a:rPr b="1" spc="-20" dirty="0">
                <a:latin typeface="Palatino Linotype"/>
                <a:cs typeface="Palatino Linotype"/>
              </a:rPr>
              <a:t> </a:t>
            </a:r>
            <a:r>
              <a:rPr b="1" spc="35" dirty="0">
                <a:latin typeface="Palatino Linotype"/>
                <a:cs typeface="Palatino Linotype"/>
              </a:rPr>
              <a:t>only</a:t>
            </a:r>
            <a:r>
              <a:rPr b="1" spc="-5" dirty="0">
                <a:latin typeface="Palatino Linotype"/>
                <a:cs typeface="Palatino Linotype"/>
              </a:rPr>
              <a:t> </a:t>
            </a:r>
            <a:r>
              <a:rPr spc="-40" dirty="0"/>
              <a:t>be </a:t>
            </a:r>
            <a:r>
              <a:rPr spc="-465" dirty="0"/>
              <a:t> </a:t>
            </a:r>
            <a:r>
              <a:rPr spc="45" dirty="0"/>
              <a:t>dealt </a:t>
            </a:r>
            <a:r>
              <a:rPr spc="170" dirty="0"/>
              <a:t>with </a:t>
            </a:r>
            <a:r>
              <a:rPr spc="50" dirty="0"/>
              <a:t>by managers </a:t>
            </a:r>
            <a:r>
              <a:rPr spc="65" dirty="0"/>
              <a:t>and </a:t>
            </a:r>
            <a:r>
              <a:rPr spc="-10" dirty="0"/>
              <a:t>HR…. </a:t>
            </a:r>
            <a:r>
              <a:rPr spc="55" dirty="0"/>
              <a:t>but </a:t>
            </a:r>
            <a:r>
              <a:rPr spc="50" dirty="0"/>
              <a:t>by </a:t>
            </a:r>
            <a:r>
              <a:rPr b="1" spc="30" dirty="0">
                <a:latin typeface="Palatino Linotype"/>
                <a:cs typeface="Palatino Linotype"/>
              </a:rPr>
              <a:t>solutions </a:t>
            </a:r>
            <a:r>
              <a:rPr b="1" spc="35" dirty="0">
                <a:latin typeface="Palatino Linotype"/>
                <a:cs typeface="Palatino Linotype"/>
              </a:rPr>
              <a:t> </a:t>
            </a:r>
            <a:r>
              <a:rPr b="1" spc="10" dirty="0">
                <a:latin typeface="Palatino Linotype"/>
                <a:cs typeface="Palatino Linotype"/>
              </a:rPr>
              <a:t>groups</a:t>
            </a:r>
            <a:r>
              <a:rPr spc="10" dirty="0"/>
              <a:t>,</a:t>
            </a:r>
            <a:r>
              <a:rPr spc="-45" dirty="0"/>
              <a:t> </a:t>
            </a:r>
            <a:r>
              <a:rPr spc="75" dirty="0"/>
              <a:t>something</a:t>
            </a:r>
            <a:r>
              <a:rPr spc="-45" dirty="0"/>
              <a:t> </a:t>
            </a:r>
            <a:r>
              <a:rPr spc="35" dirty="0"/>
              <a:t>IBM</a:t>
            </a:r>
            <a:r>
              <a:rPr spc="-45" dirty="0"/>
              <a:t> </a:t>
            </a:r>
            <a:r>
              <a:rPr spc="60" dirty="0"/>
              <a:t>is</a:t>
            </a:r>
            <a:r>
              <a:rPr spc="-40" dirty="0"/>
              <a:t> </a:t>
            </a:r>
            <a:r>
              <a:rPr spc="45" dirty="0"/>
              <a:t>already</a:t>
            </a:r>
            <a:r>
              <a:rPr spc="-45" dirty="0"/>
              <a:t> </a:t>
            </a:r>
            <a:r>
              <a:rPr spc="70" dirty="0"/>
              <a:t>using</a:t>
            </a:r>
            <a:r>
              <a:rPr spc="-45" dirty="0"/>
              <a:t> </a:t>
            </a:r>
            <a:r>
              <a:rPr spc="15" dirty="0"/>
              <a:t>today.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/>
          </a:p>
          <a:p>
            <a:pPr algn="ctr">
              <a:lnSpc>
                <a:spcPct val="100000"/>
              </a:lnSpc>
            </a:pPr>
            <a:r>
              <a:rPr spc="35" dirty="0"/>
              <a:t>IBM</a:t>
            </a:r>
            <a:r>
              <a:rPr spc="-50" dirty="0"/>
              <a:t> </a:t>
            </a:r>
            <a:r>
              <a:rPr spc="35" dirty="0"/>
              <a:t>has</a:t>
            </a:r>
            <a:r>
              <a:rPr spc="-45" dirty="0"/>
              <a:t> </a:t>
            </a:r>
            <a:r>
              <a:rPr spc="15" dirty="0"/>
              <a:t>saved</a:t>
            </a:r>
            <a:r>
              <a:rPr spc="-45" dirty="0"/>
              <a:t> </a:t>
            </a:r>
            <a:r>
              <a:rPr spc="75" dirty="0"/>
              <a:t>nearly</a:t>
            </a:r>
            <a:r>
              <a:rPr spc="-20" dirty="0"/>
              <a:t> </a:t>
            </a:r>
            <a:r>
              <a:rPr b="1" spc="95" dirty="0">
                <a:latin typeface="Palatino Linotype"/>
                <a:cs typeface="Palatino Linotype"/>
              </a:rPr>
              <a:t>$300</a:t>
            </a:r>
            <a:r>
              <a:rPr b="1" spc="-15" dirty="0">
                <a:latin typeface="Palatino Linotype"/>
                <a:cs typeface="Palatino Linotype"/>
              </a:rPr>
              <a:t> </a:t>
            </a:r>
            <a:r>
              <a:rPr b="1" dirty="0">
                <a:latin typeface="Palatino Linotype"/>
                <a:cs typeface="Palatino Linotype"/>
              </a:rPr>
              <a:t>million</a:t>
            </a:r>
            <a:r>
              <a:rPr b="1" spc="-10" dirty="0">
                <a:latin typeface="Palatino Linotype"/>
                <a:cs typeface="Palatino Linotype"/>
              </a:rPr>
              <a:t> </a:t>
            </a:r>
            <a:r>
              <a:rPr b="1" spc="10" dirty="0">
                <a:latin typeface="Palatino Linotype"/>
                <a:cs typeface="Palatino Linotype"/>
              </a:rPr>
              <a:t>in</a:t>
            </a:r>
            <a:r>
              <a:rPr b="1" spc="-15" dirty="0">
                <a:latin typeface="Palatino Linotype"/>
                <a:cs typeface="Palatino Linotype"/>
              </a:rPr>
              <a:t> </a:t>
            </a:r>
            <a:r>
              <a:rPr b="1" spc="30" dirty="0">
                <a:latin typeface="Palatino Linotype"/>
                <a:cs typeface="Palatino Linotype"/>
              </a:rPr>
              <a:t>retention</a:t>
            </a:r>
            <a:r>
              <a:rPr b="1" spc="-15" dirty="0">
                <a:latin typeface="Palatino Linotype"/>
                <a:cs typeface="Palatino Linotype"/>
              </a:rPr>
              <a:t> </a:t>
            </a:r>
            <a:r>
              <a:rPr b="1" spc="80" dirty="0">
                <a:latin typeface="Palatino Linotype"/>
                <a:cs typeface="Palatino Linotype"/>
              </a:rPr>
              <a:t>costs</a:t>
            </a: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pc="70" dirty="0"/>
              <a:t>using</a:t>
            </a:r>
            <a:r>
              <a:rPr spc="-50" dirty="0"/>
              <a:t> </a:t>
            </a:r>
            <a:r>
              <a:rPr spc="105" dirty="0"/>
              <a:t>similar</a:t>
            </a:r>
            <a:r>
              <a:rPr spc="-45" dirty="0"/>
              <a:t> </a:t>
            </a:r>
            <a:r>
              <a:rPr spc="65" dirty="0"/>
              <a:t>AI</a:t>
            </a:r>
            <a:r>
              <a:rPr spc="-45" dirty="0"/>
              <a:t> </a:t>
            </a:r>
            <a:r>
              <a:rPr spc="65" dirty="0"/>
              <a:t>and</a:t>
            </a:r>
            <a:r>
              <a:rPr spc="-45" dirty="0"/>
              <a:t> </a:t>
            </a:r>
            <a:r>
              <a:rPr spc="65" dirty="0"/>
              <a:t>predictive</a:t>
            </a:r>
            <a:r>
              <a:rPr spc="-50" dirty="0"/>
              <a:t> </a:t>
            </a:r>
            <a:r>
              <a:rPr spc="35" dirty="0"/>
              <a:t>techniques.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9811" y="283976"/>
            <a:ext cx="4426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5" dirty="0">
                <a:solidFill>
                  <a:srgbClr val="434343"/>
                </a:solidFill>
              </a:rPr>
              <a:t>F</a:t>
            </a:r>
            <a:r>
              <a:rPr spc="-204" dirty="0">
                <a:solidFill>
                  <a:srgbClr val="434343"/>
                </a:solidFill>
              </a:rPr>
              <a:t>utu</a:t>
            </a:r>
            <a:r>
              <a:rPr spc="-235" dirty="0">
                <a:solidFill>
                  <a:srgbClr val="434343"/>
                </a:solidFill>
              </a:rPr>
              <a:t>re</a:t>
            </a:r>
            <a:r>
              <a:rPr spc="-295" dirty="0">
                <a:solidFill>
                  <a:srgbClr val="434343"/>
                </a:solidFill>
              </a:rPr>
              <a:t> </a:t>
            </a:r>
            <a:r>
              <a:rPr spc="-170" dirty="0">
                <a:solidFill>
                  <a:srgbClr val="434343"/>
                </a:solidFill>
              </a:rPr>
              <a:t>of</a:t>
            </a:r>
            <a:r>
              <a:rPr spc="-295" dirty="0">
                <a:solidFill>
                  <a:srgbClr val="434343"/>
                </a:solidFill>
              </a:rPr>
              <a:t> </a:t>
            </a:r>
            <a:r>
              <a:rPr spc="-320" dirty="0">
                <a:solidFill>
                  <a:srgbClr val="434343"/>
                </a:solidFill>
              </a:rPr>
              <a:t>E</a:t>
            </a:r>
            <a:r>
              <a:rPr spc="-280" dirty="0">
                <a:solidFill>
                  <a:srgbClr val="434343"/>
                </a:solidFill>
              </a:rPr>
              <a:t>mp</a:t>
            </a:r>
            <a:r>
              <a:rPr spc="-135" dirty="0">
                <a:solidFill>
                  <a:srgbClr val="434343"/>
                </a:solidFill>
              </a:rPr>
              <a:t>l</a:t>
            </a:r>
            <a:r>
              <a:rPr spc="-150" dirty="0">
                <a:solidFill>
                  <a:srgbClr val="434343"/>
                </a:solidFill>
              </a:rPr>
              <a:t>o</a:t>
            </a:r>
            <a:r>
              <a:rPr spc="-190" dirty="0">
                <a:solidFill>
                  <a:srgbClr val="434343"/>
                </a:solidFill>
              </a:rPr>
              <a:t>y</a:t>
            </a:r>
            <a:r>
              <a:rPr spc="-235" dirty="0">
                <a:solidFill>
                  <a:srgbClr val="434343"/>
                </a:solidFill>
              </a:rPr>
              <a:t>ee</a:t>
            </a:r>
            <a:r>
              <a:rPr spc="-295" dirty="0">
                <a:solidFill>
                  <a:srgbClr val="434343"/>
                </a:solidFill>
              </a:rPr>
              <a:t> </a:t>
            </a:r>
            <a:r>
              <a:rPr spc="-185" dirty="0">
                <a:solidFill>
                  <a:srgbClr val="434343"/>
                </a:solidFill>
              </a:rPr>
              <a:t>Man</a:t>
            </a:r>
            <a:r>
              <a:rPr spc="-195" dirty="0">
                <a:solidFill>
                  <a:srgbClr val="434343"/>
                </a:solidFill>
              </a:rPr>
              <a:t>a</a:t>
            </a:r>
            <a:r>
              <a:rPr spc="-215" dirty="0">
                <a:solidFill>
                  <a:srgbClr val="434343"/>
                </a:solidFill>
              </a:rPr>
              <a:t>g</a:t>
            </a:r>
            <a:r>
              <a:rPr spc="-250" dirty="0">
                <a:solidFill>
                  <a:srgbClr val="434343"/>
                </a:solidFill>
              </a:rPr>
              <a:t>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8600" y="4934161"/>
            <a:ext cx="53314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D9D9D9"/>
                </a:solidFill>
                <a:latin typeface="Microsoft Sans Serif"/>
                <a:cs typeface="Microsoft Sans Serif"/>
              </a:rPr>
              <a:t>Source:</a:t>
            </a:r>
            <a:r>
              <a:rPr sz="800" spc="204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800" u="sng" spc="-10" dirty="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Arial MT"/>
                <a:cs typeface="Arial MT"/>
                <a:hlinkClick r:id="rId2"/>
              </a:rPr>
              <a:t>https://www.cnbc.com/2019/04/03/ibm-ai-can-predict-with-95-percent-accuracy-which-employees-will-quit.html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24" y="0"/>
            <a:ext cx="9144635" cy="5143500"/>
            <a:chOff x="-224" y="0"/>
            <a:chExt cx="9144635" cy="5143500"/>
          </a:xfrm>
        </p:grpSpPr>
        <p:sp>
          <p:nvSpPr>
            <p:cNvPr id="3" name="object 3"/>
            <p:cNvSpPr/>
            <p:nvPr/>
          </p:nvSpPr>
          <p:spPr>
            <a:xfrm>
              <a:off x="-224" y="0"/>
              <a:ext cx="7932420" cy="4647565"/>
            </a:xfrm>
            <a:custGeom>
              <a:avLst/>
              <a:gdLst/>
              <a:ahLst/>
              <a:cxnLst/>
              <a:rect l="l" t="t" r="r" b="b"/>
              <a:pathLst>
                <a:path w="7932420" h="4647565">
                  <a:moveTo>
                    <a:pt x="7931999" y="4647299"/>
                  </a:moveTo>
                  <a:lnTo>
                    <a:pt x="0" y="4647299"/>
                  </a:lnTo>
                  <a:lnTo>
                    <a:pt x="0" y="0"/>
                  </a:lnTo>
                  <a:lnTo>
                    <a:pt x="7931999" y="0"/>
                  </a:lnTo>
                  <a:lnTo>
                    <a:pt x="7931999" y="46472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04125" y="3827724"/>
              <a:ext cx="8240395" cy="1316355"/>
            </a:xfrm>
            <a:custGeom>
              <a:avLst/>
              <a:gdLst/>
              <a:ahLst/>
              <a:cxnLst/>
              <a:rect l="l" t="t" r="r" b="b"/>
              <a:pathLst>
                <a:path w="8240395" h="1316354">
                  <a:moveTo>
                    <a:pt x="0" y="1315774"/>
                  </a:moveTo>
                  <a:lnTo>
                    <a:pt x="8239874" y="1315774"/>
                  </a:lnTo>
                  <a:lnTo>
                    <a:pt x="8239874" y="0"/>
                  </a:lnTo>
                  <a:lnTo>
                    <a:pt x="0" y="0"/>
                  </a:lnTo>
                  <a:lnTo>
                    <a:pt x="0" y="1315774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4225" y="1889324"/>
            <a:ext cx="13011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>
                <a:solidFill>
                  <a:srgbClr val="FFFFFF"/>
                </a:solidFill>
              </a:rPr>
              <a:t>Appendix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4" y="0"/>
            <a:ext cx="9144635" cy="5143500"/>
            <a:chOff x="-74" y="0"/>
            <a:chExt cx="9144635" cy="5143500"/>
          </a:xfrm>
        </p:grpSpPr>
        <p:sp>
          <p:nvSpPr>
            <p:cNvPr id="3" name="object 3"/>
            <p:cNvSpPr/>
            <p:nvPr/>
          </p:nvSpPr>
          <p:spPr>
            <a:xfrm>
              <a:off x="-74" y="0"/>
              <a:ext cx="8240395" cy="4647565"/>
            </a:xfrm>
            <a:custGeom>
              <a:avLst/>
              <a:gdLst/>
              <a:ahLst/>
              <a:cxnLst/>
              <a:rect l="l" t="t" r="r" b="b"/>
              <a:pathLst>
                <a:path w="8240395" h="4647565">
                  <a:moveTo>
                    <a:pt x="8240099" y="4647299"/>
                  </a:moveTo>
                  <a:lnTo>
                    <a:pt x="0" y="4647299"/>
                  </a:lnTo>
                  <a:lnTo>
                    <a:pt x="0" y="0"/>
                  </a:lnTo>
                  <a:lnTo>
                    <a:pt x="8240099" y="0"/>
                  </a:lnTo>
                  <a:lnTo>
                    <a:pt x="8240099" y="46472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04125" y="3827724"/>
              <a:ext cx="8240395" cy="1316355"/>
            </a:xfrm>
            <a:custGeom>
              <a:avLst/>
              <a:gdLst/>
              <a:ahLst/>
              <a:cxnLst/>
              <a:rect l="l" t="t" r="r" b="b"/>
              <a:pathLst>
                <a:path w="8240395" h="1316354">
                  <a:moveTo>
                    <a:pt x="0" y="1315774"/>
                  </a:moveTo>
                  <a:lnTo>
                    <a:pt x="8239874" y="1315774"/>
                  </a:lnTo>
                  <a:lnTo>
                    <a:pt x="8239874" y="0"/>
                  </a:lnTo>
                  <a:lnTo>
                    <a:pt x="0" y="0"/>
                  </a:lnTo>
                  <a:lnTo>
                    <a:pt x="0" y="1315774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6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FFFFFF"/>
                </a:solidFill>
              </a:rPr>
              <a:t>Initi</a:t>
            </a:r>
            <a:r>
              <a:rPr spc="-250" dirty="0">
                <a:solidFill>
                  <a:srgbClr val="FFFFFF"/>
                </a:solidFill>
              </a:rPr>
              <a:t>a</a:t>
            </a:r>
            <a:r>
              <a:rPr spc="-130" dirty="0">
                <a:solidFill>
                  <a:srgbClr val="FFFFFF"/>
                </a:solidFill>
              </a:rPr>
              <a:t>l</a:t>
            </a:r>
            <a:r>
              <a:rPr spc="-295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Modeling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4725" y="1217879"/>
            <a:ext cx="263652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sz="15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5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Models:</a:t>
            </a:r>
            <a:endParaRPr sz="1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Microsoft Sans Serif"/>
              <a:cs typeface="Microsoft Sans Serif"/>
            </a:endParaRPr>
          </a:p>
          <a:p>
            <a:pPr marL="469900" indent="-34988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Support</a:t>
            </a:r>
            <a:r>
              <a:rPr sz="1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Vector</a:t>
            </a:r>
            <a:r>
              <a:rPr sz="15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endParaRPr sz="1500">
              <a:latin typeface="Microsoft Sans Serif"/>
              <a:cs typeface="Microsoft Sans Serif"/>
            </a:endParaRPr>
          </a:p>
          <a:p>
            <a:pPr marL="469900" indent="-37592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Random</a:t>
            </a:r>
            <a:r>
              <a:rPr sz="15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Forest</a:t>
            </a:r>
            <a:endParaRPr sz="1500">
              <a:latin typeface="Microsoft Sans Serif"/>
              <a:cs typeface="Microsoft Sans Serif"/>
            </a:endParaRPr>
          </a:p>
          <a:p>
            <a:pPr marL="469900" indent="-37465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</a:t>
            </a:r>
            <a:r>
              <a:rPr sz="1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</a:t>
            </a:r>
            <a:endParaRPr sz="1500">
              <a:latin typeface="Microsoft Sans Serif"/>
              <a:cs typeface="Microsoft Sans Serif"/>
            </a:endParaRPr>
          </a:p>
          <a:p>
            <a:pPr marL="469900" indent="-38163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Gradient</a:t>
            </a:r>
            <a:r>
              <a:rPr sz="1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Boosting</a:t>
            </a:r>
            <a:endParaRPr sz="15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6050" y="1017724"/>
            <a:ext cx="3707825" cy="33559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25" y="0"/>
            <a:ext cx="415290" cy="5143500"/>
            <a:chOff x="8729025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25" y="1230300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9"/>
                  </a:moveTo>
                  <a:lnTo>
                    <a:pt x="0" y="39131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9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300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774" y="361938"/>
            <a:ext cx="1734185" cy="77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T</a:t>
            </a:r>
            <a:r>
              <a:rPr spc="-155" dirty="0"/>
              <a:t>op</a:t>
            </a:r>
            <a:r>
              <a:rPr spc="-295" dirty="0"/>
              <a:t> </a:t>
            </a:r>
            <a:r>
              <a:rPr spc="-445" dirty="0"/>
              <a:t>F</a:t>
            </a:r>
            <a:r>
              <a:rPr spc="-254" dirty="0"/>
              <a:t>e</a:t>
            </a:r>
            <a:r>
              <a:rPr spc="-210" dirty="0"/>
              <a:t>atu</a:t>
            </a:r>
            <a:r>
              <a:rPr spc="-240" dirty="0"/>
              <a:t>r</a:t>
            </a:r>
            <a:r>
              <a:rPr spc="-125" dirty="0"/>
              <a:t>es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-125" dirty="0"/>
              <a:t>Decision</a:t>
            </a:r>
            <a:r>
              <a:rPr sz="2100" spc="-220" dirty="0"/>
              <a:t> </a:t>
            </a:r>
            <a:r>
              <a:rPr sz="2100" spc="-365" dirty="0"/>
              <a:t>T</a:t>
            </a:r>
            <a:r>
              <a:rPr sz="2100" spc="-180" dirty="0"/>
              <a:t>r</a:t>
            </a:r>
            <a:r>
              <a:rPr sz="2100" spc="-175" dirty="0"/>
              <a:t>ee</a:t>
            </a:r>
            <a:endParaRPr sz="2100"/>
          </a:p>
        </p:txBody>
      </p:sp>
      <p:sp>
        <p:nvSpPr>
          <p:cNvPr id="6" name="object 6"/>
          <p:cNvSpPr txBox="1"/>
          <p:nvPr/>
        </p:nvSpPr>
        <p:spPr>
          <a:xfrm>
            <a:off x="570774" y="1444591"/>
            <a:ext cx="1779905" cy="165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30" dirty="0">
                <a:solidFill>
                  <a:srgbClr val="0B5394"/>
                </a:solidFill>
                <a:latin typeface="Palatino Linotype"/>
                <a:cs typeface="Palatino Linotype"/>
              </a:rPr>
              <a:t>Feature</a:t>
            </a:r>
            <a:r>
              <a:rPr sz="1200" b="1" spc="-30" dirty="0">
                <a:solidFill>
                  <a:srgbClr val="0B5394"/>
                </a:solidFill>
                <a:latin typeface="Palatino Linotype"/>
                <a:cs typeface="Palatino Linotype"/>
              </a:rPr>
              <a:t> </a:t>
            </a:r>
            <a:r>
              <a:rPr sz="1200" b="1" spc="20" dirty="0">
                <a:solidFill>
                  <a:srgbClr val="0B5394"/>
                </a:solidFill>
                <a:latin typeface="Palatino Linotype"/>
                <a:cs typeface="Palatino Linotype"/>
              </a:rPr>
              <a:t>Importance:</a:t>
            </a:r>
            <a:endParaRPr sz="1200">
              <a:latin typeface="Palatino Linotype"/>
              <a:cs typeface="Palatino Linotype"/>
            </a:endParaRPr>
          </a:p>
          <a:p>
            <a:pPr marL="12700">
              <a:lnSpc>
                <a:spcPts val="1430"/>
              </a:lnSpc>
            </a:pPr>
            <a:r>
              <a:rPr sz="1200" spc="-15" dirty="0">
                <a:solidFill>
                  <a:srgbClr val="0B5394"/>
                </a:solidFill>
                <a:latin typeface="Microsoft Sans Serif"/>
                <a:cs typeface="Microsoft Sans Serif"/>
              </a:rPr>
              <a:t>Based</a:t>
            </a:r>
            <a:r>
              <a:rPr sz="1200" spc="-5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0B5394"/>
                </a:solidFill>
                <a:latin typeface="Microsoft Sans Serif"/>
                <a:cs typeface="Microsoft Sans Serif"/>
              </a:rPr>
              <a:t>on</a:t>
            </a:r>
            <a:r>
              <a:rPr sz="1200" spc="-5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0B5394"/>
                </a:solidFill>
                <a:latin typeface="Microsoft Sans Serif"/>
                <a:cs typeface="Microsoft Sans Serif"/>
              </a:rPr>
              <a:t>Gini</a:t>
            </a:r>
            <a:r>
              <a:rPr sz="1200" spc="-4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0B5394"/>
                </a:solidFill>
                <a:latin typeface="Microsoft Sans Serif"/>
                <a:cs typeface="Microsoft Sans Serif"/>
              </a:rPr>
              <a:t>Index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ts val="1430"/>
              </a:lnSpc>
              <a:spcBef>
                <a:spcPts val="1410"/>
              </a:spcBef>
            </a:pPr>
            <a:r>
              <a:rPr sz="1200" dirty="0">
                <a:solidFill>
                  <a:srgbClr val="0B5394"/>
                </a:solidFill>
                <a:latin typeface="Microsoft Sans Serif"/>
                <a:cs typeface="Microsoft Sans Serif"/>
              </a:rPr>
              <a:t>Top</a:t>
            </a:r>
            <a:r>
              <a:rPr sz="1200" spc="-7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0B5394"/>
                </a:solidFill>
                <a:latin typeface="Microsoft Sans Serif"/>
                <a:cs typeface="Microsoft Sans Serif"/>
              </a:rPr>
              <a:t>Five</a:t>
            </a:r>
            <a:endParaRPr sz="1200">
              <a:latin typeface="Microsoft Sans Serif"/>
              <a:cs typeface="Microsoft Sans Serif"/>
            </a:endParaRPr>
          </a:p>
          <a:p>
            <a:pPr marL="469900" indent="-325755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5" dirty="0">
                <a:solidFill>
                  <a:srgbClr val="0B5394"/>
                </a:solidFill>
                <a:latin typeface="Microsoft Sans Serif"/>
                <a:cs typeface="Microsoft Sans Serif"/>
              </a:rPr>
              <a:t>Age</a:t>
            </a:r>
            <a:endParaRPr sz="1200">
              <a:latin typeface="Microsoft Sans Serif"/>
              <a:cs typeface="Microsoft Sans Serif"/>
            </a:endParaRPr>
          </a:p>
          <a:p>
            <a:pPr marL="469900" indent="-346710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75" dirty="0">
                <a:solidFill>
                  <a:srgbClr val="0B5394"/>
                </a:solidFill>
                <a:latin typeface="Microsoft Sans Serif"/>
                <a:cs typeface="Microsoft Sans Serif"/>
              </a:rPr>
              <a:t>Monthly</a:t>
            </a:r>
            <a:r>
              <a:rPr sz="1200" spc="-5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0B5394"/>
                </a:solidFill>
                <a:latin typeface="Microsoft Sans Serif"/>
                <a:cs typeface="Microsoft Sans Serif"/>
              </a:rPr>
              <a:t>Income</a:t>
            </a:r>
            <a:endParaRPr sz="1200">
              <a:latin typeface="Microsoft Sans Serif"/>
              <a:cs typeface="Microsoft Sans Serif"/>
            </a:endParaRPr>
          </a:p>
          <a:p>
            <a:pPr marL="469900" indent="-345440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30" dirty="0">
                <a:solidFill>
                  <a:srgbClr val="0B5394"/>
                </a:solidFill>
                <a:latin typeface="Microsoft Sans Serif"/>
                <a:cs typeface="Microsoft Sans Serif"/>
              </a:rPr>
              <a:t>Overtime_No</a:t>
            </a:r>
            <a:endParaRPr sz="1200">
              <a:latin typeface="Microsoft Sans Serif"/>
              <a:cs typeface="Microsoft Sans Serif"/>
            </a:endParaRPr>
          </a:p>
          <a:p>
            <a:pPr marL="469900" indent="-351155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B5394"/>
                </a:solidFill>
                <a:latin typeface="Microsoft Sans Serif"/>
                <a:cs typeface="Microsoft Sans Serif"/>
              </a:rPr>
              <a:t>Years</a:t>
            </a:r>
            <a:r>
              <a:rPr sz="1200" spc="-5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35" dirty="0">
                <a:solidFill>
                  <a:srgbClr val="0B5394"/>
                </a:solidFill>
                <a:latin typeface="Microsoft Sans Serif"/>
                <a:cs typeface="Microsoft Sans Serif"/>
              </a:rPr>
              <a:t>at</a:t>
            </a:r>
            <a:r>
              <a:rPr sz="1200" spc="-5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35" dirty="0">
                <a:solidFill>
                  <a:srgbClr val="0B5394"/>
                </a:solidFill>
                <a:latin typeface="Microsoft Sans Serif"/>
                <a:cs typeface="Microsoft Sans Serif"/>
              </a:rPr>
              <a:t>Company</a:t>
            </a:r>
            <a:endParaRPr sz="1200">
              <a:latin typeface="Microsoft Sans Serif"/>
              <a:cs typeface="Microsoft Sans Serif"/>
            </a:endParaRPr>
          </a:p>
          <a:p>
            <a:pPr marL="469900" indent="-343535">
              <a:lnSpc>
                <a:spcPts val="143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15" dirty="0">
                <a:solidFill>
                  <a:srgbClr val="0B5394"/>
                </a:solidFill>
                <a:latin typeface="Microsoft Sans Serif"/>
                <a:cs typeface="Microsoft Sans Serif"/>
              </a:rPr>
              <a:t>Job</a:t>
            </a:r>
            <a:r>
              <a:rPr sz="1200" spc="-7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0B5394"/>
                </a:solidFill>
                <a:latin typeface="Microsoft Sans Serif"/>
                <a:cs typeface="Microsoft Sans Serif"/>
              </a:rPr>
              <a:t>Satisfaction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825" y="395650"/>
            <a:ext cx="4545295" cy="43246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25" y="0"/>
            <a:ext cx="415290" cy="5143500"/>
            <a:chOff x="8729025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25" y="1230300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9"/>
                  </a:moveTo>
                  <a:lnTo>
                    <a:pt x="0" y="39131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9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300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8050" y="357350"/>
            <a:ext cx="4527725" cy="439583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0774" y="361938"/>
            <a:ext cx="1734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T</a:t>
            </a:r>
            <a:r>
              <a:rPr spc="-155" dirty="0"/>
              <a:t>op</a:t>
            </a:r>
            <a:r>
              <a:rPr spc="-295" dirty="0"/>
              <a:t> </a:t>
            </a:r>
            <a:r>
              <a:rPr spc="-445" dirty="0"/>
              <a:t>F</a:t>
            </a:r>
            <a:r>
              <a:rPr spc="-254" dirty="0"/>
              <a:t>e</a:t>
            </a:r>
            <a:r>
              <a:rPr spc="-210" dirty="0"/>
              <a:t>atu</a:t>
            </a:r>
            <a:r>
              <a:rPr spc="-240" dirty="0"/>
              <a:t>r</a:t>
            </a:r>
            <a:r>
              <a:rPr spc="-125" dirty="0"/>
              <a:t>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0774" y="794119"/>
            <a:ext cx="1779905" cy="22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70" dirty="0">
                <a:solidFill>
                  <a:srgbClr val="1B4587"/>
                </a:solidFill>
                <a:latin typeface="Trebuchet MS"/>
                <a:cs typeface="Trebuchet MS"/>
              </a:rPr>
              <a:t>R</a:t>
            </a:r>
            <a:r>
              <a:rPr sz="2100" spc="-160" dirty="0">
                <a:solidFill>
                  <a:srgbClr val="1B4587"/>
                </a:solidFill>
                <a:latin typeface="Trebuchet MS"/>
                <a:cs typeface="Trebuchet MS"/>
              </a:rPr>
              <a:t>andom</a:t>
            </a:r>
            <a:r>
              <a:rPr sz="2100" spc="-220" dirty="0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sz="2100" spc="-335" dirty="0">
                <a:solidFill>
                  <a:srgbClr val="1B4587"/>
                </a:solidFill>
                <a:latin typeface="Trebuchet MS"/>
                <a:cs typeface="Trebuchet MS"/>
              </a:rPr>
              <a:t>F</a:t>
            </a:r>
            <a:r>
              <a:rPr sz="2100" spc="-130" dirty="0">
                <a:solidFill>
                  <a:srgbClr val="1B4587"/>
                </a:solidFill>
                <a:latin typeface="Trebuchet MS"/>
                <a:cs typeface="Trebuchet MS"/>
              </a:rPr>
              <a:t>o</a:t>
            </a:r>
            <a:r>
              <a:rPr sz="2100" spc="-150" dirty="0">
                <a:solidFill>
                  <a:srgbClr val="1B4587"/>
                </a:solidFill>
                <a:latin typeface="Trebuchet MS"/>
                <a:cs typeface="Trebuchet MS"/>
              </a:rPr>
              <a:t>r</a:t>
            </a:r>
            <a:r>
              <a:rPr sz="2100" spc="-120" dirty="0">
                <a:solidFill>
                  <a:srgbClr val="1B4587"/>
                </a:solidFill>
                <a:latin typeface="Trebuchet MS"/>
                <a:cs typeface="Trebuchet MS"/>
              </a:rPr>
              <a:t>est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ts val="1430"/>
              </a:lnSpc>
              <a:spcBef>
                <a:spcPts val="2000"/>
              </a:spcBef>
            </a:pPr>
            <a:r>
              <a:rPr sz="1200" b="1" spc="40" dirty="0">
                <a:solidFill>
                  <a:srgbClr val="0B5394"/>
                </a:solidFill>
                <a:latin typeface="Palatino Linotype"/>
                <a:cs typeface="Palatino Linotype"/>
              </a:rPr>
              <a:t>F</a:t>
            </a:r>
            <a:r>
              <a:rPr sz="1200" b="1" spc="45" dirty="0">
                <a:solidFill>
                  <a:srgbClr val="0B5394"/>
                </a:solidFill>
                <a:latin typeface="Palatino Linotype"/>
                <a:cs typeface="Palatino Linotype"/>
              </a:rPr>
              <a:t>e</a:t>
            </a:r>
            <a:r>
              <a:rPr sz="1200" b="1" spc="25" dirty="0">
                <a:solidFill>
                  <a:srgbClr val="0B5394"/>
                </a:solidFill>
                <a:latin typeface="Palatino Linotype"/>
                <a:cs typeface="Palatino Linotype"/>
              </a:rPr>
              <a:t>atu</a:t>
            </a:r>
            <a:r>
              <a:rPr sz="1200" b="1" spc="10" dirty="0">
                <a:solidFill>
                  <a:srgbClr val="0B5394"/>
                </a:solidFill>
                <a:latin typeface="Palatino Linotype"/>
                <a:cs typeface="Palatino Linotype"/>
              </a:rPr>
              <a:t>r</a:t>
            </a:r>
            <a:r>
              <a:rPr sz="1200" b="1" spc="30" dirty="0">
                <a:solidFill>
                  <a:srgbClr val="0B5394"/>
                </a:solidFill>
                <a:latin typeface="Palatino Linotype"/>
                <a:cs typeface="Palatino Linotype"/>
              </a:rPr>
              <a:t>e</a:t>
            </a:r>
            <a:r>
              <a:rPr sz="1200" b="1" spc="-10" dirty="0">
                <a:solidFill>
                  <a:srgbClr val="0B5394"/>
                </a:solidFill>
                <a:latin typeface="Palatino Linotype"/>
                <a:cs typeface="Palatino Linotype"/>
              </a:rPr>
              <a:t> </a:t>
            </a:r>
            <a:r>
              <a:rPr sz="1200" b="1" spc="-5" dirty="0">
                <a:solidFill>
                  <a:srgbClr val="0B5394"/>
                </a:solidFill>
                <a:latin typeface="Palatino Linotype"/>
                <a:cs typeface="Palatino Linotype"/>
              </a:rPr>
              <a:t>Im</a:t>
            </a:r>
            <a:r>
              <a:rPr sz="1200" b="1" spc="5" dirty="0">
                <a:solidFill>
                  <a:srgbClr val="0B5394"/>
                </a:solidFill>
                <a:latin typeface="Palatino Linotype"/>
                <a:cs typeface="Palatino Linotype"/>
              </a:rPr>
              <a:t>p</a:t>
            </a:r>
            <a:r>
              <a:rPr sz="1200" b="1" spc="30" dirty="0">
                <a:solidFill>
                  <a:srgbClr val="0B5394"/>
                </a:solidFill>
                <a:latin typeface="Palatino Linotype"/>
                <a:cs typeface="Palatino Linotype"/>
              </a:rPr>
              <a:t>o</a:t>
            </a:r>
            <a:r>
              <a:rPr sz="1200" b="1" spc="35" dirty="0">
                <a:solidFill>
                  <a:srgbClr val="0B5394"/>
                </a:solidFill>
                <a:latin typeface="Palatino Linotype"/>
                <a:cs typeface="Palatino Linotype"/>
              </a:rPr>
              <a:t>rta</a:t>
            </a:r>
            <a:r>
              <a:rPr sz="1200" b="1" spc="45" dirty="0">
                <a:solidFill>
                  <a:srgbClr val="0B5394"/>
                </a:solidFill>
                <a:latin typeface="Palatino Linotype"/>
                <a:cs typeface="Palatino Linotype"/>
              </a:rPr>
              <a:t>n</a:t>
            </a:r>
            <a:r>
              <a:rPr sz="1200" b="1" spc="60" dirty="0">
                <a:solidFill>
                  <a:srgbClr val="0B5394"/>
                </a:solidFill>
                <a:latin typeface="Palatino Linotype"/>
                <a:cs typeface="Palatino Linotype"/>
              </a:rPr>
              <a:t>ce</a:t>
            </a:r>
            <a:endParaRPr sz="1200">
              <a:latin typeface="Palatino Linotype"/>
              <a:cs typeface="Palatino Linotype"/>
            </a:endParaRPr>
          </a:p>
          <a:p>
            <a:pPr marL="12700">
              <a:lnSpc>
                <a:spcPts val="1430"/>
              </a:lnSpc>
            </a:pPr>
            <a:r>
              <a:rPr sz="1200" spc="-15" dirty="0">
                <a:solidFill>
                  <a:srgbClr val="0B5394"/>
                </a:solidFill>
                <a:latin typeface="Microsoft Sans Serif"/>
                <a:cs typeface="Microsoft Sans Serif"/>
              </a:rPr>
              <a:t>Based</a:t>
            </a:r>
            <a:r>
              <a:rPr sz="1200" spc="-6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0B5394"/>
                </a:solidFill>
                <a:latin typeface="Microsoft Sans Serif"/>
                <a:cs typeface="Microsoft Sans Serif"/>
              </a:rPr>
              <a:t>on</a:t>
            </a:r>
            <a:r>
              <a:rPr sz="1200" spc="-5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0B5394"/>
                </a:solidFill>
                <a:latin typeface="Microsoft Sans Serif"/>
                <a:cs typeface="Microsoft Sans Serif"/>
              </a:rPr>
              <a:t>Gini</a:t>
            </a:r>
            <a:r>
              <a:rPr sz="1200" spc="-5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0B5394"/>
                </a:solidFill>
                <a:latin typeface="Microsoft Sans Serif"/>
                <a:cs typeface="Microsoft Sans Serif"/>
              </a:rPr>
              <a:t>Index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ts val="1430"/>
              </a:lnSpc>
              <a:spcBef>
                <a:spcPts val="1410"/>
              </a:spcBef>
            </a:pPr>
            <a:r>
              <a:rPr sz="1200" dirty="0">
                <a:solidFill>
                  <a:srgbClr val="0B5394"/>
                </a:solidFill>
                <a:latin typeface="Microsoft Sans Serif"/>
                <a:cs typeface="Microsoft Sans Serif"/>
              </a:rPr>
              <a:t>Top</a:t>
            </a:r>
            <a:r>
              <a:rPr sz="1200" spc="-7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0B5394"/>
                </a:solidFill>
                <a:latin typeface="Microsoft Sans Serif"/>
                <a:cs typeface="Microsoft Sans Serif"/>
              </a:rPr>
              <a:t>Five</a:t>
            </a:r>
            <a:endParaRPr sz="1200">
              <a:latin typeface="Microsoft Sans Serif"/>
              <a:cs typeface="Microsoft Sans Serif"/>
            </a:endParaRPr>
          </a:p>
          <a:p>
            <a:pPr marL="469900" indent="-325755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75" dirty="0">
                <a:solidFill>
                  <a:srgbClr val="0B5394"/>
                </a:solidFill>
                <a:latin typeface="Microsoft Sans Serif"/>
                <a:cs typeface="Microsoft Sans Serif"/>
              </a:rPr>
              <a:t>Monthly</a:t>
            </a:r>
            <a:r>
              <a:rPr sz="1200" spc="-5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0B5394"/>
                </a:solidFill>
                <a:latin typeface="Microsoft Sans Serif"/>
                <a:cs typeface="Microsoft Sans Serif"/>
              </a:rPr>
              <a:t>Income</a:t>
            </a:r>
            <a:endParaRPr sz="1200">
              <a:latin typeface="Microsoft Sans Serif"/>
              <a:cs typeface="Microsoft Sans Serif"/>
            </a:endParaRPr>
          </a:p>
          <a:p>
            <a:pPr marL="469900" indent="-346710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30" dirty="0">
                <a:solidFill>
                  <a:srgbClr val="0B5394"/>
                </a:solidFill>
                <a:latin typeface="Microsoft Sans Serif"/>
                <a:cs typeface="Microsoft Sans Serif"/>
              </a:rPr>
              <a:t>Overtime_No</a:t>
            </a:r>
            <a:endParaRPr sz="1200">
              <a:latin typeface="Microsoft Sans Serif"/>
              <a:cs typeface="Microsoft Sans Serif"/>
            </a:endParaRPr>
          </a:p>
          <a:p>
            <a:pPr marL="469900" indent="-345440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20" dirty="0">
                <a:solidFill>
                  <a:srgbClr val="0B5394"/>
                </a:solidFill>
                <a:latin typeface="Microsoft Sans Serif"/>
                <a:cs typeface="Microsoft Sans Serif"/>
              </a:rPr>
              <a:t>Overtime_Yes</a:t>
            </a:r>
            <a:endParaRPr sz="1200">
              <a:latin typeface="Microsoft Sans Serif"/>
              <a:cs typeface="Microsoft Sans Serif"/>
            </a:endParaRPr>
          </a:p>
          <a:p>
            <a:pPr marL="469900" indent="-351155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B5394"/>
                </a:solidFill>
                <a:latin typeface="Microsoft Sans Serif"/>
                <a:cs typeface="Microsoft Sans Serif"/>
              </a:rPr>
              <a:t>Years</a:t>
            </a:r>
            <a:r>
              <a:rPr sz="1200" spc="-5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35" dirty="0">
                <a:solidFill>
                  <a:srgbClr val="0B5394"/>
                </a:solidFill>
                <a:latin typeface="Microsoft Sans Serif"/>
                <a:cs typeface="Microsoft Sans Serif"/>
              </a:rPr>
              <a:t>at</a:t>
            </a:r>
            <a:r>
              <a:rPr sz="1200" spc="-5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35" dirty="0">
                <a:solidFill>
                  <a:srgbClr val="0B5394"/>
                </a:solidFill>
                <a:latin typeface="Microsoft Sans Serif"/>
                <a:cs typeface="Microsoft Sans Serif"/>
              </a:rPr>
              <a:t>Company</a:t>
            </a:r>
            <a:endParaRPr sz="1200">
              <a:latin typeface="Microsoft Sans Serif"/>
              <a:cs typeface="Microsoft Sans Serif"/>
            </a:endParaRPr>
          </a:p>
          <a:p>
            <a:pPr marL="469900" indent="-343535">
              <a:lnSpc>
                <a:spcPts val="143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5" dirty="0">
                <a:solidFill>
                  <a:srgbClr val="0B5394"/>
                </a:solidFill>
                <a:latin typeface="Microsoft Sans Serif"/>
                <a:cs typeface="Microsoft Sans Serif"/>
              </a:rPr>
              <a:t>Age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25" y="0"/>
            <a:ext cx="415290" cy="5143500"/>
            <a:chOff x="8729025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25" y="1230300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9"/>
                  </a:moveTo>
                  <a:lnTo>
                    <a:pt x="0" y="39131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9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300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T</a:t>
            </a:r>
            <a:r>
              <a:rPr spc="-155" dirty="0"/>
              <a:t>op</a:t>
            </a:r>
            <a:r>
              <a:rPr spc="-295" dirty="0"/>
              <a:t> </a:t>
            </a:r>
            <a:r>
              <a:rPr spc="-445" dirty="0"/>
              <a:t>F</a:t>
            </a:r>
            <a:r>
              <a:rPr spc="-254" dirty="0"/>
              <a:t>e</a:t>
            </a:r>
            <a:r>
              <a:rPr spc="-210" dirty="0"/>
              <a:t>atu</a:t>
            </a:r>
            <a:r>
              <a:rPr spc="-240" dirty="0"/>
              <a:t>r</a:t>
            </a:r>
            <a:r>
              <a:rPr spc="-125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0774" y="932594"/>
            <a:ext cx="1986280" cy="213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65" dirty="0">
                <a:solidFill>
                  <a:srgbClr val="1B4587"/>
                </a:solidFill>
                <a:latin typeface="Trebuchet MS"/>
                <a:cs typeface="Trebuchet MS"/>
              </a:rPr>
              <a:t>G</a:t>
            </a:r>
            <a:r>
              <a:rPr sz="2100" spc="-210" dirty="0">
                <a:solidFill>
                  <a:srgbClr val="1B4587"/>
                </a:solidFill>
                <a:latin typeface="Trebuchet MS"/>
                <a:cs typeface="Trebuchet MS"/>
              </a:rPr>
              <a:t>r</a:t>
            </a:r>
            <a:r>
              <a:rPr sz="2100" spc="-145" dirty="0">
                <a:solidFill>
                  <a:srgbClr val="1B4587"/>
                </a:solidFill>
                <a:latin typeface="Trebuchet MS"/>
                <a:cs typeface="Trebuchet MS"/>
              </a:rPr>
              <a:t>adient</a:t>
            </a:r>
            <a:r>
              <a:rPr sz="2100" spc="-220" dirty="0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sz="2100" spc="-110" dirty="0">
                <a:solidFill>
                  <a:srgbClr val="1B4587"/>
                </a:solidFill>
                <a:latin typeface="Trebuchet MS"/>
                <a:cs typeface="Trebuchet MS"/>
              </a:rPr>
              <a:t>Boosting</a:t>
            </a:r>
            <a:endParaRPr sz="2100">
              <a:latin typeface="Trebuchet MS"/>
              <a:cs typeface="Trebuchet MS"/>
            </a:endParaRPr>
          </a:p>
          <a:p>
            <a:pPr marL="12700" marR="510540">
              <a:lnSpc>
                <a:spcPts val="1430"/>
              </a:lnSpc>
              <a:spcBef>
                <a:spcPts val="1325"/>
              </a:spcBef>
            </a:pPr>
            <a:r>
              <a:rPr sz="1200" b="1" spc="30" dirty="0">
                <a:solidFill>
                  <a:srgbClr val="0B5394"/>
                </a:solidFill>
                <a:latin typeface="Palatino Linotype"/>
                <a:cs typeface="Palatino Linotype"/>
              </a:rPr>
              <a:t>Feature</a:t>
            </a:r>
            <a:r>
              <a:rPr sz="1200" b="1" spc="-40" dirty="0">
                <a:solidFill>
                  <a:srgbClr val="0B5394"/>
                </a:solidFill>
                <a:latin typeface="Palatino Linotype"/>
                <a:cs typeface="Palatino Linotype"/>
              </a:rPr>
              <a:t> </a:t>
            </a:r>
            <a:r>
              <a:rPr sz="1200" b="1" spc="15" dirty="0">
                <a:solidFill>
                  <a:srgbClr val="0B5394"/>
                </a:solidFill>
                <a:latin typeface="Palatino Linotype"/>
                <a:cs typeface="Palatino Linotype"/>
              </a:rPr>
              <a:t>Importance</a:t>
            </a:r>
            <a:r>
              <a:rPr sz="1200" spc="15" dirty="0">
                <a:solidFill>
                  <a:srgbClr val="0B5394"/>
                </a:solidFill>
                <a:latin typeface="Microsoft Sans Serif"/>
                <a:cs typeface="Microsoft Sans Serif"/>
              </a:rPr>
              <a:t>: </a:t>
            </a:r>
            <a:r>
              <a:rPr sz="1200" spc="-30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-15" dirty="0">
                <a:solidFill>
                  <a:srgbClr val="0B5394"/>
                </a:solidFill>
                <a:latin typeface="Microsoft Sans Serif"/>
                <a:cs typeface="Microsoft Sans Serif"/>
              </a:rPr>
              <a:t>Based</a:t>
            </a:r>
            <a:r>
              <a:rPr sz="1200" spc="-5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0B5394"/>
                </a:solidFill>
                <a:latin typeface="Microsoft Sans Serif"/>
                <a:cs typeface="Microsoft Sans Serif"/>
              </a:rPr>
              <a:t>on</a:t>
            </a:r>
            <a:r>
              <a:rPr sz="1200" spc="-5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0B5394"/>
                </a:solidFill>
                <a:latin typeface="Microsoft Sans Serif"/>
                <a:cs typeface="Microsoft Sans Serif"/>
              </a:rPr>
              <a:t>Friedman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ts val="1430"/>
              </a:lnSpc>
              <a:spcBef>
                <a:spcPts val="1355"/>
              </a:spcBef>
            </a:pPr>
            <a:r>
              <a:rPr sz="1200" dirty="0">
                <a:solidFill>
                  <a:srgbClr val="0B5394"/>
                </a:solidFill>
                <a:latin typeface="Microsoft Sans Serif"/>
                <a:cs typeface="Microsoft Sans Serif"/>
              </a:rPr>
              <a:t>Top</a:t>
            </a:r>
            <a:r>
              <a:rPr sz="1200" spc="-7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0B5394"/>
                </a:solidFill>
                <a:latin typeface="Microsoft Sans Serif"/>
                <a:cs typeface="Microsoft Sans Serif"/>
              </a:rPr>
              <a:t>Five</a:t>
            </a:r>
            <a:endParaRPr sz="1200">
              <a:latin typeface="Microsoft Sans Serif"/>
              <a:cs typeface="Microsoft Sans Serif"/>
            </a:endParaRPr>
          </a:p>
          <a:p>
            <a:pPr marL="469900" indent="-325755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75" dirty="0">
                <a:solidFill>
                  <a:srgbClr val="0B5394"/>
                </a:solidFill>
                <a:latin typeface="Microsoft Sans Serif"/>
                <a:cs typeface="Microsoft Sans Serif"/>
              </a:rPr>
              <a:t>Monthly</a:t>
            </a:r>
            <a:r>
              <a:rPr sz="1200" spc="-5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0B5394"/>
                </a:solidFill>
                <a:latin typeface="Microsoft Sans Serif"/>
                <a:cs typeface="Microsoft Sans Serif"/>
              </a:rPr>
              <a:t>Income</a:t>
            </a:r>
            <a:endParaRPr sz="1200">
              <a:latin typeface="Microsoft Sans Serif"/>
              <a:cs typeface="Microsoft Sans Serif"/>
            </a:endParaRPr>
          </a:p>
          <a:p>
            <a:pPr marL="469900" indent="-346710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B5394"/>
                </a:solidFill>
                <a:latin typeface="Microsoft Sans Serif"/>
                <a:cs typeface="Microsoft Sans Serif"/>
              </a:rPr>
              <a:t>Years</a:t>
            </a:r>
            <a:r>
              <a:rPr sz="1200" spc="-5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0B5394"/>
                </a:solidFill>
                <a:latin typeface="Microsoft Sans Serif"/>
                <a:cs typeface="Microsoft Sans Serif"/>
              </a:rPr>
              <a:t>At</a:t>
            </a:r>
            <a:r>
              <a:rPr sz="1200" spc="-4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35" dirty="0">
                <a:solidFill>
                  <a:srgbClr val="0B5394"/>
                </a:solidFill>
                <a:latin typeface="Microsoft Sans Serif"/>
                <a:cs typeface="Microsoft Sans Serif"/>
              </a:rPr>
              <a:t>Company</a:t>
            </a:r>
            <a:endParaRPr sz="1200">
              <a:latin typeface="Microsoft Sans Serif"/>
              <a:cs typeface="Microsoft Sans Serif"/>
            </a:endParaRPr>
          </a:p>
          <a:p>
            <a:pPr marL="469900" indent="-345440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5" dirty="0">
                <a:solidFill>
                  <a:srgbClr val="0B5394"/>
                </a:solidFill>
                <a:latin typeface="Microsoft Sans Serif"/>
                <a:cs typeface="Microsoft Sans Serif"/>
              </a:rPr>
              <a:t>Age</a:t>
            </a:r>
            <a:endParaRPr sz="1200">
              <a:latin typeface="Microsoft Sans Serif"/>
              <a:cs typeface="Microsoft Sans Serif"/>
            </a:endParaRPr>
          </a:p>
          <a:p>
            <a:pPr marL="469900" indent="-351155">
              <a:lnSpc>
                <a:spcPts val="142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20" dirty="0">
                <a:solidFill>
                  <a:srgbClr val="0B5394"/>
                </a:solidFill>
                <a:latin typeface="Microsoft Sans Serif"/>
                <a:cs typeface="Microsoft Sans Serif"/>
              </a:rPr>
              <a:t>Overtime_Yes</a:t>
            </a:r>
            <a:endParaRPr sz="1200">
              <a:latin typeface="Microsoft Sans Serif"/>
              <a:cs typeface="Microsoft Sans Serif"/>
            </a:endParaRPr>
          </a:p>
          <a:p>
            <a:pPr marL="469900" indent="-343535">
              <a:lnSpc>
                <a:spcPts val="143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200" spc="20" dirty="0">
                <a:solidFill>
                  <a:srgbClr val="0B5394"/>
                </a:solidFill>
                <a:latin typeface="Microsoft Sans Serif"/>
                <a:cs typeface="Microsoft Sans Serif"/>
              </a:rPr>
              <a:t>Distance</a:t>
            </a:r>
            <a:r>
              <a:rPr sz="1200" spc="-55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0B5394"/>
                </a:solidFill>
                <a:latin typeface="Microsoft Sans Serif"/>
                <a:cs typeface="Microsoft Sans Serif"/>
              </a:rPr>
              <a:t>From</a:t>
            </a:r>
            <a:r>
              <a:rPr sz="1200" spc="-50" dirty="0">
                <a:solidFill>
                  <a:srgbClr val="0B5394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0B5394"/>
                </a:solidFill>
                <a:latin typeface="Microsoft Sans Serif"/>
                <a:cs typeface="Microsoft Sans Serif"/>
              </a:rPr>
              <a:t>Home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3824" y="407300"/>
            <a:ext cx="3969422" cy="42934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4372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  <a:latin typeface="Arial MT"/>
                <a:cs typeface="Arial MT"/>
              </a:rPr>
              <a:t>Highes</a:t>
            </a:r>
            <a:r>
              <a:rPr dirty="0">
                <a:solidFill>
                  <a:srgbClr val="000000"/>
                </a:solidFill>
                <a:latin typeface="Arial MT"/>
                <a:cs typeface="Arial MT"/>
              </a:rPr>
              <a:t>t</a:t>
            </a:r>
            <a:r>
              <a:rPr spc="-16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000000"/>
                </a:solidFill>
                <a:latin typeface="Arial MT"/>
                <a:cs typeface="Arial MT"/>
              </a:rPr>
              <a:t>Attritio</a:t>
            </a:r>
            <a:r>
              <a:rPr dirty="0">
                <a:solidFill>
                  <a:srgbClr val="000000"/>
                </a:solidFill>
                <a:latin typeface="Arial MT"/>
                <a:cs typeface="Arial MT"/>
              </a:rPr>
              <a:t>n</a:t>
            </a:r>
            <a:r>
              <a:rPr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000000"/>
                </a:solidFill>
                <a:latin typeface="Arial MT"/>
                <a:cs typeface="Arial MT"/>
              </a:rPr>
              <a:t>Ratio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200" y="1159012"/>
            <a:ext cx="3943349" cy="2124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01275" y="1224938"/>
            <a:ext cx="41097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The highest </a:t>
            </a:r>
            <a:r>
              <a:rPr sz="1400" dirty="0">
                <a:latin typeface="Arial MT"/>
                <a:cs typeface="Arial MT"/>
              </a:rPr>
              <a:t>ratio </a:t>
            </a:r>
            <a:r>
              <a:rPr sz="1400" spc="-5" dirty="0">
                <a:latin typeface="Arial MT"/>
                <a:cs typeface="Arial MT"/>
              </a:rPr>
              <a:t>of attrition is in the first three </a:t>
            </a:r>
            <a:r>
              <a:rPr sz="1400" dirty="0">
                <a:latin typeface="Arial MT"/>
                <a:cs typeface="Arial MT"/>
              </a:rPr>
              <a:t>years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company.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Between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30%-50%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attrition.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9887" y="2252150"/>
            <a:ext cx="3819524" cy="24098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3224" y="3957163"/>
            <a:ext cx="377507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highest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turnover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rate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between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ages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 18-20 with an average turnover of 57%. Ages </a:t>
            </a:r>
            <a:r>
              <a:rPr sz="1400" spc="-3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59-60 </a:t>
            </a:r>
            <a:r>
              <a:rPr sz="1400" dirty="0">
                <a:latin typeface="Arial MT"/>
                <a:cs typeface="Arial MT"/>
              </a:rPr>
              <a:t>saw </a:t>
            </a:r>
            <a:r>
              <a:rPr sz="1400" spc="-5" dirty="0">
                <a:latin typeface="Arial MT"/>
                <a:cs typeface="Arial MT"/>
              </a:rPr>
              <a:t>no </a:t>
            </a:r>
            <a:r>
              <a:rPr sz="1400" spc="-15" dirty="0">
                <a:latin typeface="Arial MT"/>
                <a:cs typeface="Arial MT"/>
              </a:rPr>
              <a:t>turnover, </a:t>
            </a:r>
            <a:r>
              <a:rPr sz="1400" spc="-5" dirty="0">
                <a:latin typeface="Arial MT"/>
                <a:cs typeface="Arial MT"/>
              </a:rPr>
              <a:t>while 58 </a:t>
            </a:r>
            <a:r>
              <a:rPr sz="1400" dirty="0">
                <a:latin typeface="Arial MT"/>
                <a:cs typeface="Arial MT"/>
              </a:rPr>
              <a:t>saw a </a:t>
            </a:r>
            <a:r>
              <a:rPr sz="1400" spc="-5" dirty="0">
                <a:latin typeface="Arial MT"/>
                <a:cs typeface="Arial MT"/>
              </a:rPr>
              <a:t>turnover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35%.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00716"/>
            <a:ext cx="5636260" cy="896619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pc="-5" dirty="0">
                <a:solidFill>
                  <a:srgbClr val="000000"/>
                </a:solidFill>
                <a:latin typeface="Arial MT"/>
                <a:cs typeface="Arial MT"/>
              </a:rPr>
              <a:t>Largest</a:t>
            </a:r>
            <a:r>
              <a:rPr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000000"/>
                </a:solidFill>
                <a:latin typeface="Arial MT"/>
                <a:cs typeface="Arial MT"/>
              </a:rPr>
              <a:t>Disparity</a:t>
            </a:r>
          </a:p>
          <a:p>
            <a:pPr marL="37465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greatest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disparity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in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turnout is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within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00"/>
                </a:solidFill>
                <a:latin typeface="Arial MT"/>
                <a:cs typeface="Arial MT"/>
              </a:rPr>
              <a:t>Job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Role,</a:t>
            </a:r>
            <a:r>
              <a:rPr sz="1400" spc="-8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Age,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00"/>
                </a:solidFill>
                <a:latin typeface="Arial MT"/>
                <a:cs typeface="Arial MT"/>
              </a:rPr>
              <a:t>Job</a:t>
            </a: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 MT"/>
                <a:cs typeface="Arial MT"/>
              </a:rPr>
              <a:t>Level.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8" y="2555745"/>
            <a:ext cx="4085255" cy="21411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4415" y="1152475"/>
            <a:ext cx="4367883" cy="21068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8325" y="1666538"/>
            <a:ext cx="3424554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For </a:t>
            </a:r>
            <a:r>
              <a:rPr sz="1400" dirty="0">
                <a:latin typeface="Arial MT"/>
                <a:cs typeface="Arial MT"/>
              </a:rPr>
              <a:t>Job </a:t>
            </a:r>
            <a:r>
              <a:rPr sz="1400" spc="-5" dirty="0">
                <a:latin typeface="Arial MT"/>
                <a:cs typeface="Arial MT"/>
              </a:rPr>
              <a:t>Role there is </a:t>
            </a:r>
            <a:r>
              <a:rPr sz="1400" spc="-10" dirty="0">
                <a:latin typeface="Arial MT"/>
                <a:cs typeface="Arial MT"/>
              </a:rPr>
              <a:t>difference </a:t>
            </a:r>
            <a:r>
              <a:rPr sz="1400" spc="-5" dirty="0">
                <a:latin typeface="Arial MT"/>
                <a:cs typeface="Arial MT"/>
              </a:rPr>
              <a:t>of up to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6x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between </a:t>
            </a:r>
            <a:r>
              <a:rPr sz="1400" dirty="0">
                <a:latin typeface="Arial MT"/>
                <a:cs typeface="Arial MT"/>
              </a:rPr>
              <a:t>“Sales </a:t>
            </a:r>
            <a:r>
              <a:rPr sz="1400" spc="-5" dirty="0">
                <a:latin typeface="Arial MT"/>
                <a:cs typeface="Arial MT"/>
              </a:rPr>
              <a:t>Representative” and </a:t>
            </a:r>
            <a:r>
              <a:rPr sz="1400" dirty="0">
                <a:latin typeface="Arial MT"/>
                <a:cs typeface="Arial MT"/>
              </a:rPr>
              <a:t> “Healthcare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Representative”.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1500" y="3860688"/>
            <a:ext cx="266192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For </a:t>
            </a:r>
            <a:r>
              <a:rPr sz="1400" dirty="0">
                <a:latin typeface="Arial MT"/>
                <a:cs typeface="Arial MT"/>
              </a:rPr>
              <a:t>Job </a:t>
            </a:r>
            <a:r>
              <a:rPr sz="1400" spc="-5" dirty="0">
                <a:latin typeface="Arial MT"/>
                <a:cs typeface="Arial MT"/>
              </a:rPr>
              <a:t>Level, there is </a:t>
            </a:r>
            <a:r>
              <a:rPr sz="1400" spc="-10" dirty="0">
                <a:latin typeface="Arial MT"/>
                <a:cs typeface="Arial MT"/>
              </a:rPr>
              <a:t>difference </a:t>
            </a:r>
            <a:r>
              <a:rPr sz="1400" spc="-5" dirty="0">
                <a:latin typeface="Arial MT"/>
                <a:cs typeface="Arial MT"/>
              </a:rPr>
              <a:t> of up to 7x between </a:t>
            </a:r>
            <a:r>
              <a:rPr sz="1400" dirty="0">
                <a:latin typeface="Arial MT"/>
                <a:cs typeface="Arial MT"/>
              </a:rPr>
              <a:t>“Level </a:t>
            </a:r>
            <a:r>
              <a:rPr sz="1400" spc="-5" dirty="0">
                <a:latin typeface="Arial MT"/>
                <a:cs typeface="Arial MT"/>
              </a:rPr>
              <a:t>1” 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“Level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4”.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4" y="0"/>
            <a:ext cx="9144635" cy="5143500"/>
            <a:chOff x="-74" y="0"/>
            <a:chExt cx="9144635" cy="5143500"/>
          </a:xfrm>
        </p:grpSpPr>
        <p:sp>
          <p:nvSpPr>
            <p:cNvPr id="3" name="object 3"/>
            <p:cNvSpPr/>
            <p:nvPr/>
          </p:nvSpPr>
          <p:spPr>
            <a:xfrm>
              <a:off x="-74" y="0"/>
              <a:ext cx="8240395" cy="4647565"/>
            </a:xfrm>
            <a:custGeom>
              <a:avLst/>
              <a:gdLst/>
              <a:ahLst/>
              <a:cxnLst/>
              <a:rect l="l" t="t" r="r" b="b"/>
              <a:pathLst>
                <a:path w="8240395" h="4647565">
                  <a:moveTo>
                    <a:pt x="8240099" y="4647299"/>
                  </a:moveTo>
                  <a:lnTo>
                    <a:pt x="0" y="4647299"/>
                  </a:lnTo>
                  <a:lnTo>
                    <a:pt x="0" y="0"/>
                  </a:lnTo>
                  <a:lnTo>
                    <a:pt x="8240099" y="0"/>
                  </a:lnTo>
                  <a:lnTo>
                    <a:pt x="8240099" y="46472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04125" y="3827724"/>
              <a:ext cx="8240395" cy="1316355"/>
            </a:xfrm>
            <a:custGeom>
              <a:avLst/>
              <a:gdLst/>
              <a:ahLst/>
              <a:cxnLst/>
              <a:rect l="l" t="t" r="r" b="b"/>
              <a:pathLst>
                <a:path w="8240395" h="1316354">
                  <a:moveTo>
                    <a:pt x="0" y="1315774"/>
                  </a:moveTo>
                  <a:lnTo>
                    <a:pt x="8239874" y="1315774"/>
                  </a:lnTo>
                  <a:lnTo>
                    <a:pt x="8239874" y="0"/>
                  </a:lnTo>
                  <a:lnTo>
                    <a:pt x="0" y="0"/>
                  </a:lnTo>
                  <a:lnTo>
                    <a:pt x="0" y="1315774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64624" y="1180751"/>
            <a:ext cx="4104004" cy="249555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2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Unsatisfying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compensation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benefits</a:t>
            </a:r>
            <a:endParaRPr sz="1800">
              <a:latin typeface="Calibri"/>
              <a:cs typeface="Calibri"/>
            </a:endParaRPr>
          </a:p>
          <a:p>
            <a:pPr marL="379095" indent="-367030">
              <a:lnSpc>
                <a:spcPct val="100000"/>
              </a:lnSpc>
              <a:spcBef>
                <a:spcPts val="11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opportunity</a:t>
            </a:r>
            <a:endParaRPr sz="1800">
              <a:latin typeface="Calibri"/>
              <a:cs typeface="Calibri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work-life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balance</a:t>
            </a:r>
            <a:endParaRPr sz="1800">
              <a:latin typeface="Calibri"/>
              <a:cs typeface="Calibri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recognition</a:t>
            </a:r>
            <a:endParaRPr sz="1800">
              <a:latin typeface="Calibri"/>
              <a:cs typeface="Calibri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conditions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4975" y="726125"/>
            <a:ext cx="2536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 dirty="0">
                <a:solidFill>
                  <a:srgbClr val="FFFFFF"/>
                </a:solidFill>
              </a:rPr>
              <a:t>C</a:t>
            </a:r>
            <a:r>
              <a:rPr spc="-135" dirty="0">
                <a:solidFill>
                  <a:srgbClr val="FFFFFF"/>
                </a:solidFill>
              </a:rPr>
              <a:t>auses</a:t>
            </a:r>
            <a:r>
              <a:rPr spc="-295" dirty="0">
                <a:solidFill>
                  <a:srgbClr val="FFFFFF"/>
                </a:solidFill>
              </a:rPr>
              <a:t> </a:t>
            </a:r>
            <a:r>
              <a:rPr spc="-170" dirty="0">
                <a:solidFill>
                  <a:srgbClr val="FFFFFF"/>
                </a:solidFill>
              </a:rPr>
              <a:t>of</a:t>
            </a:r>
            <a:r>
              <a:rPr spc="-295" dirty="0">
                <a:solidFill>
                  <a:srgbClr val="FFFFFF"/>
                </a:solidFill>
              </a:rPr>
              <a:t> </a:t>
            </a:r>
            <a:r>
              <a:rPr spc="-190" dirty="0">
                <a:solidFill>
                  <a:srgbClr val="FFFFFF"/>
                </a:solidFill>
              </a:rPr>
              <a:t>Attrition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0000" y="3033525"/>
            <a:ext cx="2870575" cy="16133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499"/>
                </a:moveTo>
                <a:lnTo>
                  <a:pt x="9143799" y="5143499"/>
                </a:lnTo>
                <a:lnTo>
                  <a:pt x="91437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319" y="-16670"/>
            <a:ext cx="9144635" cy="5143500"/>
            <a:chOff x="-224" y="0"/>
            <a:chExt cx="9144635" cy="5143500"/>
          </a:xfrm>
        </p:grpSpPr>
        <p:sp>
          <p:nvSpPr>
            <p:cNvPr id="5" name="object 5"/>
            <p:cNvSpPr/>
            <p:nvPr/>
          </p:nvSpPr>
          <p:spPr>
            <a:xfrm>
              <a:off x="-224" y="0"/>
              <a:ext cx="7932420" cy="4647565"/>
            </a:xfrm>
            <a:custGeom>
              <a:avLst/>
              <a:gdLst/>
              <a:ahLst/>
              <a:cxnLst/>
              <a:rect l="l" t="t" r="r" b="b"/>
              <a:pathLst>
                <a:path w="7932420" h="4647565">
                  <a:moveTo>
                    <a:pt x="7931999" y="4647299"/>
                  </a:moveTo>
                  <a:lnTo>
                    <a:pt x="0" y="4647299"/>
                  </a:lnTo>
                  <a:lnTo>
                    <a:pt x="0" y="0"/>
                  </a:lnTo>
                  <a:lnTo>
                    <a:pt x="7931999" y="0"/>
                  </a:lnTo>
                  <a:lnTo>
                    <a:pt x="7931999" y="46472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4125" y="3827724"/>
              <a:ext cx="8240395" cy="1316355"/>
            </a:xfrm>
            <a:custGeom>
              <a:avLst/>
              <a:gdLst/>
              <a:ahLst/>
              <a:cxnLst/>
              <a:rect l="l" t="t" r="r" b="b"/>
              <a:pathLst>
                <a:path w="8240395" h="1316354">
                  <a:moveTo>
                    <a:pt x="0" y="1315774"/>
                  </a:moveTo>
                  <a:lnTo>
                    <a:pt x="8239874" y="1315774"/>
                  </a:lnTo>
                  <a:lnTo>
                    <a:pt x="8239874" y="0"/>
                  </a:lnTo>
                  <a:lnTo>
                    <a:pt x="0" y="0"/>
                  </a:lnTo>
                  <a:lnTo>
                    <a:pt x="0" y="1315774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512605"/>
            <a:ext cx="4419600" cy="100989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6000" spc="-585" dirty="0">
                <a:solidFill>
                  <a:srgbClr val="FFFFFF"/>
                </a:solidFill>
              </a:rPr>
              <a:t>THAN</a:t>
            </a:r>
            <a:r>
              <a:rPr sz="6000" spc="-605" dirty="0">
                <a:solidFill>
                  <a:srgbClr val="FFFFFF"/>
                </a:solidFill>
              </a:rPr>
              <a:t>K</a:t>
            </a:r>
            <a:r>
              <a:rPr sz="6000" spc="-100" dirty="0">
                <a:solidFill>
                  <a:srgbClr val="FFFFFF"/>
                </a:solidFill>
              </a:rPr>
              <a:t>S</a:t>
            </a:r>
            <a:r>
              <a:rPr lang="en-GB" sz="4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6000" spc="-100" dirty="0">
                <a:solidFill>
                  <a:schemeClr val="bg1"/>
                </a:solidFill>
                <a:latin typeface="Microsoft Sans Serif"/>
                <a:cs typeface="Microsoft Sans Serif"/>
              </a:rPr>
              <a:t>YOU</a:t>
            </a:r>
            <a:endParaRPr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9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78324"/>
            <a:ext cx="9144000" cy="3172460"/>
          </a:xfrm>
          <a:custGeom>
            <a:avLst/>
            <a:gdLst/>
            <a:ahLst/>
            <a:cxnLst/>
            <a:rect l="l" t="t" r="r" b="b"/>
            <a:pathLst>
              <a:path w="9144000" h="3172460">
                <a:moveTo>
                  <a:pt x="9143999" y="3172199"/>
                </a:moveTo>
                <a:lnTo>
                  <a:pt x="0" y="31721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3172199"/>
                </a:lnTo>
                <a:close/>
              </a:path>
            </a:pathLst>
          </a:custGeom>
          <a:solidFill>
            <a:srgbClr val="063763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627880" cy="310515"/>
          </a:xfrm>
          <a:custGeom>
            <a:avLst/>
            <a:gdLst/>
            <a:ahLst/>
            <a:cxnLst/>
            <a:rect l="l" t="t" r="r" b="b"/>
            <a:pathLst>
              <a:path w="4627880" h="310515">
                <a:moveTo>
                  <a:pt x="4627799" y="309899"/>
                </a:moveTo>
                <a:lnTo>
                  <a:pt x="0" y="309899"/>
                </a:lnTo>
                <a:lnTo>
                  <a:pt x="0" y="0"/>
                </a:lnTo>
                <a:lnTo>
                  <a:pt x="4627799" y="0"/>
                </a:lnTo>
                <a:lnTo>
                  <a:pt x="4627799" y="309899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65199" y="2033803"/>
            <a:ext cx="1852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Why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employees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leave?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5199" y="2395753"/>
            <a:ext cx="2973705" cy="93218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391160">
              <a:lnSpc>
                <a:spcPts val="1430"/>
              </a:lnSpc>
              <a:spcBef>
                <a:spcPts val="155"/>
              </a:spcBef>
            </a:pP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factors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characterize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attrition?</a:t>
            </a:r>
            <a:endParaRPr sz="1200">
              <a:latin typeface="Microsoft Sans Serif"/>
              <a:cs typeface="Microsoft Sans Serif"/>
            </a:endParaRPr>
          </a:p>
          <a:p>
            <a:pPr marL="12700" marR="5080">
              <a:lnSpc>
                <a:spcPts val="1430"/>
              </a:lnSpc>
              <a:spcBef>
                <a:spcPts val="1415"/>
              </a:spcBef>
            </a:pP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companies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losing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employees?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5276" y="2330513"/>
            <a:ext cx="2766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4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38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ant</a:t>
            </a:r>
            <a:r>
              <a:rPr sz="280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80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spc="-28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800" spc="-3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430" dirty="0">
                <a:solidFill>
                  <a:srgbClr val="FFFFFF"/>
                </a:solidFill>
                <a:latin typeface="Trebuchet MS"/>
                <a:cs typeface="Trebuchet MS"/>
              </a:rPr>
              <a:t>...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5290" cy="5143500"/>
            <a:chOff x="0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142275" y="1230300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9"/>
                  </a:moveTo>
                  <a:lnTo>
                    <a:pt x="0" y="39131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9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8506" y="515963"/>
            <a:ext cx="1027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solidFill>
                  <a:srgbClr val="063763"/>
                </a:solidFill>
              </a:rPr>
              <a:t>A</a:t>
            </a:r>
            <a:r>
              <a:rPr spc="-250" dirty="0">
                <a:solidFill>
                  <a:srgbClr val="063763"/>
                </a:solidFill>
              </a:rPr>
              <a:t>g</a:t>
            </a:r>
            <a:r>
              <a:rPr spc="-200" dirty="0">
                <a:solidFill>
                  <a:srgbClr val="063763"/>
                </a:solidFill>
              </a:rPr>
              <a:t>enda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29" y="1629346"/>
            <a:ext cx="7532377" cy="2427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47750" y="1582513"/>
            <a:ext cx="1647825" cy="542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spc="-100" dirty="0">
                <a:solidFill>
                  <a:srgbClr val="063763"/>
                </a:solidFill>
                <a:latin typeface="Trebuchet MS"/>
                <a:cs typeface="Trebuchet MS"/>
              </a:rPr>
              <a:t>Bac</a:t>
            </a:r>
            <a:r>
              <a:rPr sz="1400" spc="-110" dirty="0">
                <a:solidFill>
                  <a:srgbClr val="063763"/>
                </a:solidFill>
                <a:latin typeface="Trebuchet MS"/>
                <a:cs typeface="Trebuchet MS"/>
              </a:rPr>
              <a:t>k</a:t>
            </a:r>
            <a:r>
              <a:rPr sz="1400" spc="-95" dirty="0">
                <a:solidFill>
                  <a:srgbClr val="063763"/>
                </a:solidFill>
                <a:latin typeface="Trebuchet MS"/>
                <a:cs typeface="Trebuchet MS"/>
              </a:rPr>
              <a:t>g</a:t>
            </a:r>
            <a:r>
              <a:rPr sz="1400" spc="-110" dirty="0">
                <a:solidFill>
                  <a:srgbClr val="063763"/>
                </a:solidFill>
                <a:latin typeface="Trebuchet MS"/>
                <a:cs typeface="Trebuchet MS"/>
              </a:rPr>
              <a:t>r</a:t>
            </a:r>
            <a:r>
              <a:rPr sz="1400" spc="-85" dirty="0">
                <a:solidFill>
                  <a:srgbClr val="063763"/>
                </a:solidFill>
                <a:latin typeface="Trebuchet MS"/>
                <a:cs typeface="Trebuchet MS"/>
              </a:rPr>
              <a:t>ound</a:t>
            </a:r>
            <a:r>
              <a:rPr sz="1400" spc="-150" dirty="0">
                <a:solidFill>
                  <a:srgbClr val="063763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063763"/>
                </a:solidFill>
                <a:latin typeface="Trebuchet MS"/>
                <a:cs typeface="Trebuchet MS"/>
              </a:rPr>
              <a:t>&amp;</a:t>
            </a:r>
            <a:r>
              <a:rPr sz="1400" spc="-150" dirty="0">
                <a:solidFill>
                  <a:srgbClr val="063763"/>
                </a:solidFill>
                <a:latin typeface="Trebuchet MS"/>
                <a:cs typeface="Trebuchet MS"/>
              </a:rPr>
              <a:t> </a:t>
            </a:r>
            <a:r>
              <a:rPr sz="1400" spc="-120" dirty="0">
                <a:solidFill>
                  <a:srgbClr val="063763"/>
                </a:solidFill>
                <a:latin typeface="Trebuchet MS"/>
                <a:cs typeface="Trebuchet MS"/>
              </a:rPr>
              <a:t>Objecti</a:t>
            </a:r>
            <a:r>
              <a:rPr sz="1400" spc="-130" dirty="0">
                <a:solidFill>
                  <a:srgbClr val="063763"/>
                </a:solidFill>
                <a:latin typeface="Trebuchet MS"/>
                <a:cs typeface="Trebuchet MS"/>
              </a:rPr>
              <a:t>v</a:t>
            </a:r>
            <a:r>
              <a:rPr sz="1400" spc="-120" dirty="0">
                <a:solidFill>
                  <a:srgbClr val="063763"/>
                </a:solidFill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195"/>
              </a:lnSpc>
            </a:pPr>
            <a:r>
              <a:rPr sz="1000" dirty="0">
                <a:solidFill>
                  <a:srgbClr val="063763"/>
                </a:solidFill>
                <a:latin typeface="Microsoft Sans Serif"/>
                <a:cs typeface="Microsoft Sans Serif"/>
              </a:rPr>
              <a:t>Research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063763"/>
                </a:solidFill>
                <a:latin typeface="Microsoft Sans Serif"/>
                <a:cs typeface="Microsoft Sans Serif"/>
              </a:rPr>
              <a:t>Questions</a:t>
            </a:r>
            <a:r>
              <a:rPr sz="1000" spc="-35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063763"/>
                </a:solidFill>
                <a:latin typeface="Microsoft Sans Serif"/>
                <a:cs typeface="Microsoft Sans Serif"/>
              </a:rPr>
              <a:t>to</a:t>
            </a:r>
            <a:r>
              <a:rPr sz="1000" spc="-35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50" dirty="0">
                <a:solidFill>
                  <a:srgbClr val="063763"/>
                </a:solidFill>
                <a:latin typeface="Microsoft Sans Serif"/>
                <a:cs typeface="Microsoft Sans Serif"/>
              </a:rPr>
              <a:t>Answer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66146" y="3528638"/>
            <a:ext cx="1043305" cy="7518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75615" marR="5080" indent="-210185">
              <a:lnSpc>
                <a:spcPts val="1650"/>
              </a:lnSpc>
              <a:spcBef>
                <a:spcPts val="180"/>
              </a:spcBef>
            </a:pPr>
            <a:r>
              <a:rPr sz="1400" spc="-90" dirty="0">
                <a:solidFill>
                  <a:srgbClr val="063763"/>
                </a:solidFill>
                <a:latin typeface="Trebuchet MS"/>
                <a:cs typeface="Trebuchet MS"/>
              </a:rPr>
              <a:t>Descripti</a:t>
            </a:r>
            <a:r>
              <a:rPr sz="1400" spc="-110" dirty="0">
                <a:solidFill>
                  <a:srgbClr val="063763"/>
                </a:solidFill>
                <a:latin typeface="Trebuchet MS"/>
                <a:cs typeface="Trebuchet MS"/>
              </a:rPr>
              <a:t>v</a:t>
            </a:r>
            <a:r>
              <a:rPr sz="1400" spc="-85" dirty="0">
                <a:solidFill>
                  <a:srgbClr val="063763"/>
                </a:solidFill>
                <a:latin typeface="Trebuchet MS"/>
                <a:cs typeface="Trebuchet MS"/>
              </a:rPr>
              <a:t>e  </a:t>
            </a:r>
            <a:r>
              <a:rPr sz="1400" spc="-110" dirty="0">
                <a:solidFill>
                  <a:srgbClr val="063763"/>
                </a:solidFill>
                <a:latin typeface="Trebuchet MS"/>
                <a:cs typeface="Trebuchet MS"/>
              </a:rPr>
              <a:t>An</a:t>
            </a:r>
            <a:r>
              <a:rPr sz="1400" spc="-120" dirty="0">
                <a:solidFill>
                  <a:srgbClr val="063763"/>
                </a:solidFill>
                <a:latin typeface="Trebuchet MS"/>
                <a:cs typeface="Trebuchet MS"/>
              </a:rPr>
              <a:t>a</a:t>
            </a:r>
            <a:r>
              <a:rPr sz="1400" spc="-80" dirty="0">
                <a:solidFill>
                  <a:srgbClr val="063763"/>
                </a:solidFill>
                <a:latin typeface="Trebuchet MS"/>
                <a:cs typeface="Trebuchet MS"/>
              </a:rPr>
              <a:t>l</a:t>
            </a:r>
            <a:r>
              <a:rPr sz="1400" spc="-105" dirty="0">
                <a:solidFill>
                  <a:srgbClr val="063763"/>
                </a:solidFill>
                <a:latin typeface="Trebuchet MS"/>
                <a:cs typeface="Trebuchet MS"/>
              </a:rPr>
              <a:t>y</a:t>
            </a:r>
            <a:r>
              <a:rPr sz="1400" spc="-30" dirty="0">
                <a:solidFill>
                  <a:srgbClr val="063763"/>
                </a:solidFill>
                <a:latin typeface="Trebuchet MS"/>
                <a:cs typeface="Trebuchet MS"/>
              </a:rPr>
              <a:t>sis</a:t>
            </a:r>
            <a:endParaRPr sz="1400">
              <a:latin typeface="Trebuchet MS"/>
              <a:cs typeface="Trebuchet MS"/>
            </a:endParaRPr>
          </a:p>
          <a:p>
            <a:pPr marR="6350" algn="r">
              <a:lnSpc>
                <a:spcPts val="1135"/>
              </a:lnSpc>
            </a:pPr>
            <a:r>
              <a:rPr sz="1000" spc="35" dirty="0">
                <a:solidFill>
                  <a:srgbClr val="063763"/>
                </a:solidFill>
                <a:latin typeface="Microsoft Sans Serif"/>
                <a:cs typeface="Microsoft Sans Serif"/>
              </a:rPr>
              <a:t>Overview</a:t>
            </a:r>
            <a:r>
              <a:rPr sz="1000" spc="-65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063763"/>
                </a:solidFill>
                <a:latin typeface="Microsoft Sans Serif"/>
                <a:cs typeface="Microsoft Sans Serif"/>
              </a:rPr>
              <a:t>of</a:t>
            </a:r>
            <a:r>
              <a:rPr sz="1000" spc="-65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63763"/>
                </a:solidFill>
                <a:latin typeface="Microsoft Sans Serif"/>
                <a:cs typeface="Microsoft Sans Serif"/>
              </a:rPr>
              <a:t>Data</a:t>
            </a:r>
            <a:endParaRPr sz="10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000" spc="10" dirty="0">
                <a:solidFill>
                  <a:srgbClr val="063763"/>
                </a:solidFill>
                <a:latin typeface="Microsoft Sans Serif"/>
                <a:cs typeface="Microsoft Sans Serif"/>
              </a:rPr>
              <a:t>Challenges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89750" y="3528638"/>
            <a:ext cx="1193165" cy="542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spc="-80" dirty="0">
                <a:solidFill>
                  <a:srgbClr val="063763"/>
                </a:solidFill>
                <a:latin typeface="Trebuchet MS"/>
                <a:cs typeface="Trebuchet MS"/>
              </a:rPr>
              <a:t>Modeling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ts val="1200"/>
              </a:lnSpc>
              <a:spcBef>
                <a:spcPts val="30"/>
              </a:spcBef>
            </a:pPr>
            <a:r>
              <a:rPr sz="1000" spc="20" dirty="0">
                <a:solidFill>
                  <a:srgbClr val="063763"/>
                </a:solidFill>
                <a:latin typeface="Microsoft Sans Serif"/>
                <a:cs typeface="Microsoft Sans Serif"/>
              </a:rPr>
              <a:t>Classiﬁer </a:t>
            </a:r>
            <a:r>
              <a:rPr sz="1000" spc="15" dirty="0">
                <a:solidFill>
                  <a:srgbClr val="063763"/>
                </a:solidFill>
                <a:latin typeface="Microsoft Sans Serif"/>
                <a:cs typeface="Microsoft Sans Serif"/>
              </a:rPr>
              <a:t>Selection </a:t>
            </a:r>
            <a:r>
              <a:rPr sz="1000" spc="-254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063763"/>
                </a:solidFill>
                <a:latin typeface="Microsoft Sans Serif"/>
                <a:cs typeface="Microsoft Sans Serif"/>
              </a:rPr>
              <a:t>Feature</a:t>
            </a:r>
            <a:r>
              <a:rPr sz="1000" spc="-60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063763"/>
                </a:solidFill>
                <a:latin typeface="Microsoft Sans Serif"/>
                <a:cs typeface="Microsoft Sans Serif"/>
              </a:rPr>
              <a:t>Importance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22274" y="1582513"/>
            <a:ext cx="1316990" cy="542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0"/>
              </a:spcBef>
            </a:pPr>
            <a:r>
              <a:rPr sz="1400" spc="-114" dirty="0">
                <a:solidFill>
                  <a:srgbClr val="063763"/>
                </a:solidFill>
                <a:latin typeface="Trebuchet MS"/>
                <a:cs typeface="Trebuchet MS"/>
              </a:rPr>
              <a:t>D</a:t>
            </a:r>
            <a:r>
              <a:rPr sz="1400" spc="-125" dirty="0">
                <a:solidFill>
                  <a:srgbClr val="063763"/>
                </a:solidFill>
                <a:latin typeface="Trebuchet MS"/>
                <a:cs typeface="Trebuchet MS"/>
              </a:rPr>
              <a:t>a</a:t>
            </a:r>
            <a:r>
              <a:rPr sz="1400" spc="-110" dirty="0">
                <a:solidFill>
                  <a:srgbClr val="063763"/>
                </a:solidFill>
                <a:latin typeface="Trebuchet MS"/>
                <a:cs typeface="Trebuchet MS"/>
              </a:rPr>
              <a:t>t</a:t>
            </a:r>
            <a:r>
              <a:rPr sz="1400" spc="-100" dirty="0">
                <a:solidFill>
                  <a:srgbClr val="063763"/>
                </a:solidFill>
                <a:latin typeface="Trebuchet MS"/>
                <a:cs typeface="Trebuchet MS"/>
              </a:rPr>
              <a:t>a</a:t>
            </a:r>
            <a:r>
              <a:rPr sz="1400" spc="-150" dirty="0">
                <a:solidFill>
                  <a:srgbClr val="063763"/>
                </a:solidFill>
                <a:latin typeface="Trebuchet MS"/>
                <a:cs typeface="Trebuchet MS"/>
              </a:rPr>
              <a:t> </a:t>
            </a:r>
            <a:r>
              <a:rPr sz="1400" spc="-130" dirty="0">
                <a:solidFill>
                  <a:srgbClr val="063763"/>
                </a:solidFill>
                <a:latin typeface="Trebuchet MS"/>
                <a:cs typeface="Trebuchet MS"/>
              </a:rPr>
              <a:t>P</a:t>
            </a:r>
            <a:r>
              <a:rPr sz="1400" spc="-125" dirty="0">
                <a:solidFill>
                  <a:srgbClr val="063763"/>
                </a:solidFill>
                <a:latin typeface="Trebuchet MS"/>
                <a:cs typeface="Trebuchet MS"/>
              </a:rPr>
              <a:t>r</a:t>
            </a:r>
            <a:r>
              <a:rPr sz="1400" spc="-110" dirty="0">
                <a:solidFill>
                  <a:srgbClr val="063763"/>
                </a:solidFill>
                <a:latin typeface="Trebuchet MS"/>
                <a:cs typeface="Trebuchet MS"/>
              </a:rPr>
              <a:t>ep</a:t>
            </a:r>
            <a:r>
              <a:rPr sz="1400" spc="-114" dirty="0">
                <a:solidFill>
                  <a:srgbClr val="063763"/>
                </a:solidFill>
                <a:latin typeface="Trebuchet MS"/>
                <a:cs typeface="Trebuchet MS"/>
              </a:rPr>
              <a:t>r</a:t>
            </a:r>
            <a:r>
              <a:rPr sz="1400" spc="-110" dirty="0">
                <a:solidFill>
                  <a:srgbClr val="063763"/>
                </a:solidFill>
                <a:latin typeface="Trebuchet MS"/>
                <a:cs typeface="Trebuchet MS"/>
              </a:rPr>
              <a:t>o</a:t>
            </a:r>
            <a:r>
              <a:rPr sz="1400" spc="-130" dirty="0">
                <a:solidFill>
                  <a:srgbClr val="063763"/>
                </a:solidFill>
                <a:latin typeface="Trebuchet MS"/>
                <a:cs typeface="Trebuchet MS"/>
              </a:rPr>
              <a:t>c</a:t>
            </a:r>
            <a:r>
              <a:rPr sz="1400" spc="-75" dirty="0">
                <a:solidFill>
                  <a:srgbClr val="063763"/>
                </a:solidFill>
                <a:latin typeface="Trebuchet MS"/>
                <a:cs typeface="Trebuchet MS"/>
              </a:rPr>
              <a:t>e</a:t>
            </a:r>
            <a:r>
              <a:rPr sz="1400" spc="-70" dirty="0">
                <a:solidFill>
                  <a:srgbClr val="063763"/>
                </a:solidFill>
                <a:latin typeface="Trebuchet MS"/>
                <a:cs typeface="Trebuchet MS"/>
              </a:rPr>
              <a:t>s</a:t>
            </a:r>
            <a:r>
              <a:rPr sz="1400" spc="-65" dirty="0">
                <a:solidFill>
                  <a:srgbClr val="063763"/>
                </a:solidFill>
                <a:latin typeface="Trebuchet MS"/>
                <a:cs typeface="Trebuchet MS"/>
              </a:rPr>
              <a:t>sing</a:t>
            </a:r>
            <a:endParaRPr sz="1400">
              <a:latin typeface="Trebuchet MS"/>
              <a:cs typeface="Trebuchet MS"/>
            </a:endParaRPr>
          </a:p>
          <a:p>
            <a:pPr marL="106680" marR="100965" algn="ctr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063763"/>
                </a:solidFill>
                <a:latin typeface="Microsoft Sans Serif"/>
                <a:cs typeface="Microsoft Sans Serif"/>
              </a:rPr>
              <a:t>Over </a:t>
            </a:r>
            <a:r>
              <a:rPr sz="1000" spc="35" dirty="0">
                <a:solidFill>
                  <a:srgbClr val="063763"/>
                </a:solidFill>
                <a:latin typeface="Microsoft Sans Serif"/>
                <a:cs typeface="Microsoft Sans Serif"/>
              </a:rPr>
              <a:t>Sampling </a:t>
            </a:r>
            <a:r>
              <a:rPr sz="1000" spc="40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063763"/>
                </a:solidFill>
                <a:latin typeface="Microsoft Sans Serif"/>
                <a:cs typeface="Microsoft Sans Serif"/>
              </a:rPr>
              <a:t>Attribute</a:t>
            </a:r>
            <a:r>
              <a:rPr sz="1000" spc="-55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063763"/>
                </a:solidFill>
                <a:latin typeface="Microsoft Sans Serif"/>
                <a:cs typeface="Microsoft Sans Serif"/>
              </a:rPr>
              <a:t>Selection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50685" y="1582513"/>
            <a:ext cx="1500505" cy="5994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5435" marR="5080" indent="500380">
              <a:lnSpc>
                <a:spcPts val="1650"/>
              </a:lnSpc>
              <a:spcBef>
                <a:spcPts val="180"/>
              </a:spcBef>
            </a:pPr>
            <a:r>
              <a:rPr sz="1400" spc="-65" dirty="0">
                <a:solidFill>
                  <a:srgbClr val="063763"/>
                </a:solidFill>
                <a:latin typeface="Trebuchet MS"/>
                <a:cs typeface="Trebuchet MS"/>
              </a:rPr>
              <a:t>Insights</a:t>
            </a:r>
            <a:r>
              <a:rPr sz="1400" spc="-150" dirty="0">
                <a:solidFill>
                  <a:srgbClr val="063763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063763"/>
                </a:solidFill>
                <a:latin typeface="Trebuchet MS"/>
                <a:cs typeface="Trebuchet MS"/>
              </a:rPr>
              <a:t>&amp;  </a:t>
            </a:r>
            <a:r>
              <a:rPr sz="1400" spc="-120" dirty="0">
                <a:solidFill>
                  <a:srgbClr val="063763"/>
                </a:solidFill>
                <a:latin typeface="Trebuchet MS"/>
                <a:cs typeface="Trebuchet MS"/>
              </a:rPr>
              <a:t>R</a:t>
            </a:r>
            <a:r>
              <a:rPr sz="1400" spc="-135" dirty="0">
                <a:solidFill>
                  <a:srgbClr val="063763"/>
                </a:solidFill>
                <a:latin typeface="Trebuchet MS"/>
                <a:cs typeface="Trebuchet MS"/>
              </a:rPr>
              <a:t>e</a:t>
            </a:r>
            <a:r>
              <a:rPr sz="1400" spc="-155" dirty="0">
                <a:solidFill>
                  <a:srgbClr val="063763"/>
                </a:solidFill>
                <a:latin typeface="Trebuchet MS"/>
                <a:cs typeface="Trebuchet MS"/>
              </a:rPr>
              <a:t>c</a:t>
            </a:r>
            <a:r>
              <a:rPr sz="1400" spc="-110" dirty="0">
                <a:solidFill>
                  <a:srgbClr val="063763"/>
                </a:solidFill>
                <a:latin typeface="Trebuchet MS"/>
                <a:cs typeface="Trebuchet MS"/>
              </a:rPr>
              <a:t>ommendation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135"/>
              </a:lnSpc>
            </a:pPr>
            <a:r>
              <a:rPr sz="1000" spc="45" dirty="0">
                <a:solidFill>
                  <a:srgbClr val="063763"/>
                </a:solidFill>
                <a:latin typeface="Microsoft Sans Serif"/>
                <a:cs typeface="Microsoft Sans Serif"/>
              </a:rPr>
              <a:t>What</a:t>
            </a:r>
            <a:r>
              <a:rPr sz="1000" spc="-45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063763"/>
                </a:solidFill>
                <a:latin typeface="Microsoft Sans Serif"/>
                <a:cs typeface="Microsoft Sans Serif"/>
              </a:rPr>
              <a:t>Companies</a:t>
            </a:r>
            <a:r>
              <a:rPr sz="1000" spc="-40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63763"/>
                </a:solidFill>
                <a:latin typeface="Microsoft Sans Serif"/>
                <a:cs typeface="Microsoft Sans Serif"/>
              </a:rPr>
              <a:t>Can</a:t>
            </a:r>
            <a:r>
              <a:rPr sz="1000" spc="-40" dirty="0">
                <a:solidFill>
                  <a:srgbClr val="063763"/>
                </a:solidFill>
                <a:latin typeface="Microsoft Sans Serif"/>
                <a:cs typeface="Microsoft Sans Serif"/>
              </a:rPr>
              <a:t> </a:t>
            </a:r>
            <a:r>
              <a:rPr sz="1000" spc="-35" dirty="0">
                <a:solidFill>
                  <a:srgbClr val="063763"/>
                </a:solidFill>
                <a:latin typeface="Microsoft Sans Serif"/>
                <a:cs typeface="Microsoft Sans Serif"/>
              </a:rPr>
              <a:t>Do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928" y="2687737"/>
            <a:ext cx="3507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5" dirty="0">
                <a:solidFill>
                  <a:srgbClr val="FFFFFF"/>
                </a:solidFill>
              </a:rPr>
              <a:t>Descripti</a:t>
            </a:r>
            <a:r>
              <a:rPr sz="3600" spc="-265" dirty="0">
                <a:solidFill>
                  <a:srgbClr val="FFFFFF"/>
                </a:solidFill>
              </a:rPr>
              <a:t>v</a:t>
            </a:r>
            <a:r>
              <a:rPr sz="3600" spc="-300" dirty="0">
                <a:solidFill>
                  <a:srgbClr val="FFFFFF"/>
                </a:solidFill>
              </a:rPr>
              <a:t>e</a:t>
            </a:r>
            <a:r>
              <a:rPr sz="3600" spc="-380" dirty="0">
                <a:solidFill>
                  <a:srgbClr val="FFFFFF"/>
                </a:solidFill>
              </a:rPr>
              <a:t> </a:t>
            </a:r>
            <a:r>
              <a:rPr sz="3600" spc="-285" dirty="0">
                <a:solidFill>
                  <a:srgbClr val="FFFFFF"/>
                </a:solidFill>
              </a:rPr>
              <a:t>An</a:t>
            </a:r>
            <a:r>
              <a:rPr sz="3600" spc="-305" dirty="0">
                <a:solidFill>
                  <a:srgbClr val="FFFFFF"/>
                </a:solidFill>
              </a:rPr>
              <a:t>a</a:t>
            </a:r>
            <a:r>
              <a:rPr sz="3600" spc="-210" dirty="0">
                <a:solidFill>
                  <a:srgbClr val="FFFFFF"/>
                </a:solidFill>
              </a:rPr>
              <a:t>l</a:t>
            </a:r>
            <a:r>
              <a:rPr sz="3600" spc="-254" dirty="0">
                <a:solidFill>
                  <a:srgbClr val="FFFFFF"/>
                </a:solidFill>
              </a:rPr>
              <a:t>y</a:t>
            </a:r>
            <a:r>
              <a:rPr sz="3600" spc="-75" dirty="0">
                <a:solidFill>
                  <a:srgbClr val="FFFFFF"/>
                </a:solidFill>
              </a:rPr>
              <a:t>sis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" y="469725"/>
            <a:ext cx="9144000" cy="4201160"/>
            <a:chOff x="74" y="469725"/>
            <a:chExt cx="9144000" cy="4201160"/>
          </a:xfrm>
        </p:grpSpPr>
        <p:sp>
          <p:nvSpPr>
            <p:cNvPr id="3" name="object 3"/>
            <p:cNvSpPr/>
            <p:nvPr/>
          </p:nvSpPr>
          <p:spPr>
            <a:xfrm>
              <a:off x="74" y="469725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9" y="4199399"/>
                  </a:moveTo>
                  <a:lnTo>
                    <a:pt x="0" y="4199399"/>
                  </a:lnTo>
                  <a:lnTo>
                    <a:pt x="0" y="0"/>
                  </a:lnTo>
                  <a:lnTo>
                    <a:pt x="3047999" y="0"/>
                  </a:lnTo>
                  <a:lnTo>
                    <a:pt x="3047999" y="4199399"/>
                  </a:lnTo>
                  <a:close/>
                </a:path>
              </a:pathLst>
            </a:custGeom>
            <a:solidFill>
              <a:srgbClr val="00AE9D">
                <a:alpha val="761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50200" y="470909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9" y="4199399"/>
                  </a:moveTo>
                  <a:lnTo>
                    <a:pt x="0" y="4199399"/>
                  </a:lnTo>
                  <a:lnTo>
                    <a:pt x="0" y="0"/>
                  </a:lnTo>
                  <a:lnTo>
                    <a:pt x="3047999" y="0"/>
                  </a:lnTo>
                  <a:lnTo>
                    <a:pt x="3047999" y="41993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25" y="469725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9" y="4199399"/>
                  </a:moveTo>
                  <a:lnTo>
                    <a:pt x="0" y="4199399"/>
                  </a:lnTo>
                  <a:lnTo>
                    <a:pt x="0" y="0"/>
                  </a:lnTo>
                  <a:lnTo>
                    <a:pt x="3047999" y="0"/>
                  </a:lnTo>
                  <a:lnTo>
                    <a:pt x="3047999" y="4199399"/>
                  </a:lnTo>
                  <a:close/>
                </a:path>
              </a:pathLst>
            </a:custGeom>
            <a:solidFill>
              <a:srgbClr val="3D85C6">
                <a:alpha val="592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11712" y="2267855"/>
            <a:ext cx="105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ypes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49255" y="832063"/>
            <a:ext cx="2328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>
                <a:solidFill>
                  <a:srgbClr val="FFFFFF"/>
                </a:solidFill>
              </a:rPr>
              <a:t>O</a:t>
            </a:r>
            <a:r>
              <a:rPr spc="-204" dirty="0">
                <a:solidFill>
                  <a:srgbClr val="FFFFFF"/>
                </a:solidFill>
              </a:rPr>
              <a:t>v</a:t>
            </a:r>
            <a:r>
              <a:rPr spc="-215" dirty="0">
                <a:solidFill>
                  <a:srgbClr val="FFFFFF"/>
                </a:solidFill>
              </a:rPr>
              <a:t>erview</a:t>
            </a:r>
            <a:r>
              <a:rPr spc="-295" dirty="0">
                <a:solidFill>
                  <a:srgbClr val="FFFFFF"/>
                </a:solidFill>
              </a:rPr>
              <a:t> </a:t>
            </a:r>
            <a:r>
              <a:rPr spc="-170" dirty="0">
                <a:solidFill>
                  <a:srgbClr val="FFFFFF"/>
                </a:solidFill>
              </a:rPr>
              <a:t>of</a:t>
            </a:r>
            <a:r>
              <a:rPr spc="-295" dirty="0">
                <a:solidFill>
                  <a:srgbClr val="FFFFFF"/>
                </a:solidFill>
              </a:rPr>
              <a:t> </a:t>
            </a:r>
            <a:r>
              <a:rPr spc="-229" dirty="0">
                <a:solidFill>
                  <a:srgbClr val="FFFFFF"/>
                </a:solidFill>
              </a:rPr>
              <a:t>D</a:t>
            </a:r>
            <a:r>
              <a:rPr spc="-245" dirty="0">
                <a:solidFill>
                  <a:srgbClr val="FFFFFF"/>
                </a:solidFill>
              </a:rPr>
              <a:t>a</a:t>
            </a:r>
            <a:r>
              <a:rPr spc="-204" dirty="0">
                <a:solidFill>
                  <a:srgbClr val="FFFFFF"/>
                </a:solidFill>
              </a:rPr>
              <a:t>t</a:t>
            </a:r>
            <a:r>
              <a:rPr spc="-200" dirty="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5712" y="2267855"/>
            <a:ext cx="907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725" y="2907022"/>
            <a:ext cx="1510030" cy="6731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147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obse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ations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attribu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40200" y="2267855"/>
            <a:ext cx="152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abel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Attrition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40200" y="2907022"/>
            <a:ext cx="1281430" cy="6731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“</a:t>
            </a:r>
            <a:r>
              <a:rPr sz="1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es”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23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(16%)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“N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4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”</a:t>
            </a:r>
            <a:r>
              <a:rPr sz="1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123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(84%)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1725" y="2745098"/>
            <a:ext cx="1155065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Categorical 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dinal/S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499"/>
                </a:moveTo>
                <a:lnTo>
                  <a:pt x="9143799" y="5143499"/>
                </a:lnTo>
                <a:lnTo>
                  <a:pt x="91437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349" y="0"/>
            <a:ext cx="9144635" cy="5143500"/>
            <a:chOff x="-349" y="0"/>
            <a:chExt cx="9144635" cy="5143500"/>
          </a:xfrm>
        </p:grpSpPr>
        <p:sp>
          <p:nvSpPr>
            <p:cNvPr id="5" name="object 5"/>
            <p:cNvSpPr/>
            <p:nvPr/>
          </p:nvSpPr>
          <p:spPr>
            <a:xfrm>
              <a:off x="-349" y="0"/>
              <a:ext cx="6473825" cy="4728845"/>
            </a:xfrm>
            <a:custGeom>
              <a:avLst/>
              <a:gdLst/>
              <a:ahLst/>
              <a:cxnLst/>
              <a:rect l="l" t="t" r="r" b="b"/>
              <a:pathLst>
                <a:path w="6473825" h="4728845">
                  <a:moveTo>
                    <a:pt x="6473399" y="4728599"/>
                  </a:moveTo>
                  <a:lnTo>
                    <a:pt x="0" y="4728599"/>
                  </a:lnTo>
                  <a:lnTo>
                    <a:pt x="0" y="0"/>
                  </a:lnTo>
                  <a:lnTo>
                    <a:pt x="6473399" y="0"/>
                  </a:lnTo>
                  <a:lnTo>
                    <a:pt x="6473399" y="4728599"/>
                  </a:lnTo>
                  <a:close/>
                </a:path>
              </a:pathLst>
            </a:custGeom>
            <a:solidFill>
              <a:srgbClr val="063763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635" cy="5143500"/>
            </a:xfrm>
            <a:custGeom>
              <a:avLst/>
              <a:gdLst/>
              <a:ahLst/>
              <a:cxnLst/>
              <a:rect l="l" t="t" r="r" b="b"/>
              <a:pathLst>
                <a:path w="9144635" h="5143500">
                  <a:moveTo>
                    <a:pt x="7635468" y="4105059"/>
                  </a:moveTo>
                  <a:lnTo>
                    <a:pt x="0" y="4105059"/>
                  </a:lnTo>
                  <a:lnTo>
                    <a:pt x="0" y="5143500"/>
                  </a:lnTo>
                  <a:lnTo>
                    <a:pt x="7635468" y="5143500"/>
                  </a:lnTo>
                  <a:lnTo>
                    <a:pt x="7635468" y="4105059"/>
                  </a:lnTo>
                  <a:close/>
                </a:path>
                <a:path w="9144635" h="5143500">
                  <a:moveTo>
                    <a:pt x="9144216" y="0"/>
                  </a:moveTo>
                  <a:lnTo>
                    <a:pt x="1158824" y="0"/>
                  </a:lnTo>
                  <a:lnTo>
                    <a:pt x="1158824" y="376504"/>
                  </a:lnTo>
                  <a:lnTo>
                    <a:pt x="9144216" y="376504"/>
                  </a:lnTo>
                  <a:lnTo>
                    <a:pt x="9144216" y="0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2103" y="756725"/>
            <a:ext cx="148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 dirty="0">
                <a:solidFill>
                  <a:srgbClr val="FFFFFF"/>
                </a:solidFill>
              </a:rPr>
              <a:t>C</a:t>
            </a:r>
            <a:r>
              <a:rPr spc="-200" dirty="0">
                <a:solidFill>
                  <a:srgbClr val="FFFFFF"/>
                </a:solidFill>
              </a:rPr>
              <a:t>h</a:t>
            </a:r>
            <a:r>
              <a:rPr spc="-220" dirty="0">
                <a:solidFill>
                  <a:srgbClr val="FFFFFF"/>
                </a:solidFill>
              </a:rPr>
              <a:t>a</a:t>
            </a:r>
            <a:r>
              <a:rPr spc="-130" dirty="0">
                <a:solidFill>
                  <a:srgbClr val="FFFFFF"/>
                </a:solidFill>
              </a:rPr>
              <a:t>l</a:t>
            </a:r>
            <a:r>
              <a:rPr spc="-145" dirty="0">
                <a:solidFill>
                  <a:srgbClr val="FFFFFF"/>
                </a:solidFill>
              </a:rPr>
              <a:t>l</a:t>
            </a:r>
            <a:r>
              <a:rPr spc="-200" dirty="0">
                <a:solidFill>
                  <a:srgbClr val="FFFFFF"/>
                </a:solidFill>
              </a:rPr>
              <a:t>en</a:t>
            </a:r>
            <a:r>
              <a:rPr spc="-240" dirty="0">
                <a:solidFill>
                  <a:srgbClr val="FFFFFF"/>
                </a:solidFill>
              </a:rPr>
              <a:t>g</a:t>
            </a:r>
            <a:r>
              <a:rPr spc="-125" dirty="0">
                <a:solidFill>
                  <a:srgbClr val="FFFFFF"/>
                </a:solidFill>
              </a:rPr>
              <a:t>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1024" y="1619424"/>
            <a:ext cx="1339215" cy="2295525"/>
          </a:xfrm>
          <a:prstGeom prst="rect">
            <a:avLst/>
          </a:prstGeom>
          <a:solidFill>
            <a:srgbClr val="063763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1340"/>
              </a:spcBef>
            </a:pP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Bi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sed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rebuchet MS"/>
              <a:cs typeface="Trebuchet MS"/>
            </a:endParaRPr>
          </a:p>
          <a:p>
            <a:pPr marL="151130" marR="144145" indent="-635" algn="ctr">
              <a:lnSpc>
                <a:spcPct val="100000"/>
              </a:lnSpc>
            </a:pP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numbers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“</a:t>
            </a:r>
            <a:r>
              <a:rPr sz="1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1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es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”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“N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”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 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unbalanced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ts val="1664"/>
              </a:lnSpc>
            </a:pP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00" spc="-20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64"/>
              </a:lnSpc>
            </a:pPr>
            <a:r>
              <a:rPr sz="1400" spc="-185" dirty="0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r>
              <a:rPr sz="1400" spc="-140" dirty="0">
                <a:solidFill>
                  <a:srgbClr val="FFFFFF"/>
                </a:solidFill>
                <a:latin typeface="Trebuchet MS"/>
                <a:cs typeface="Trebuchet MS"/>
              </a:rPr>
              <a:t>33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7049" y="1619424"/>
            <a:ext cx="1339215" cy="2295525"/>
          </a:xfrm>
          <a:prstGeom prst="rect">
            <a:avLst/>
          </a:prstGeom>
          <a:solidFill>
            <a:srgbClr val="063763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marL="264160" marR="255904" algn="ctr">
              <a:lnSpc>
                <a:spcPts val="1650"/>
              </a:lnSpc>
              <a:spcBef>
                <a:spcPts val="5"/>
              </a:spcBef>
            </a:pP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acy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s. 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Precision</a:t>
            </a:r>
            <a:endParaRPr sz="1400">
              <a:latin typeface="Trebuchet MS"/>
              <a:cs typeface="Trebuchet MS"/>
            </a:endParaRPr>
          </a:p>
          <a:p>
            <a:pPr marL="174625" marR="168910" algn="ctr">
              <a:lnSpc>
                <a:spcPct val="100000"/>
              </a:lnSpc>
              <a:spcBef>
                <a:spcPts val="1295"/>
              </a:spcBef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Need</a:t>
            </a:r>
            <a:r>
              <a:rPr sz="1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focus</a:t>
            </a:r>
            <a:r>
              <a:rPr sz="1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10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‘</a:t>
            </a:r>
            <a:r>
              <a:rPr sz="1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1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es’</a:t>
            </a:r>
            <a:r>
              <a:rPr sz="1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ins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of  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‘No’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TP/(TP+FP)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03075" y="1619424"/>
            <a:ext cx="1339215" cy="2295525"/>
          </a:xfrm>
          <a:prstGeom prst="rect">
            <a:avLst/>
          </a:prstGeom>
          <a:solidFill>
            <a:srgbClr val="063763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marL="328295" marR="320675" algn="ctr">
              <a:lnSpc>
                <a:spcPts val="1650"/>
              </a:lnSpc>
              <a:spcBef>
                <a:spcPts val="5"/>
              </a:spcBef>
            </a:pPr>
            <a:r>
              <a:rPr sz="140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Man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Attribu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400">
              <a:latin typeface="Trebuchet MS"/>
              <a:cs typeface="Trebuchet MS"/>
            </a:endParaRPr>
          </a:p>
          <a:p>
            <a:pPr marL="231775" marR="224154" indent="-1270" algn="ctr">
              <a:lnSpc>
                <a:spcPct val="100000"/>
              </a:lnSpc>
              <a:spcBef>
                <a:spcPts val="1295"/>
              </a:spcBef>
            </a:pP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 </a:t>
            </a:r>
            <a:r>
              <a:rPr sz="1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1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1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erﬁttin</a:t>
            </a:r>
            <a:r>
              <a:rPr sz="1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 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redundancy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ts val="1664"/>
              </a:lnSpc>
            </a:pP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35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64"/>
              </a:lnSpc>
            </a:pP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7494" y="2"/>
            <a:ext cx="1865604" cy="51434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5406" y="2687737"/>
            <a:ext cx="3347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5" dirty="0">
                <a:solidFill>
                  <a:srgbClr val="FFFFFF"/>
                </a:solidFill>
              </a:rPr>
              <a:t>D</a:t>
            </a:r>
            <a:r>
              <a:rPr sz="3600" spc="-310" dirty="0">
                <a:solidFill>
                  <a:srgbClr val="FFFFFF"/>
                </a:solidFill>
              </a:rPr>
              <a:t>a</a:t>
            </a:r>
            <a:r>
              <a:rPr sz="3600" spc="-265" dirty="0">
                <a:solidFill>
                  <a:srgbClr val="FFFFFF"/>
                </a:solidFill>
              </a:rPr>
              <a:t>t</a:t>
            </a:r>
            <a:r>
              <a:rPr sz="3600" spc="-260" dirty="0">
                <a:solidFill>
                  <a:srgbClr val="FFFFFF"/>
                </a:solidFill>
              </a:rPr>
              <a:t>a</a:t>
            </a:r>
            <a:r>
              <a:rPr sz="3600" spc="-380" dirty="0">
                <a:solidFill>
                  <a:srgbClr val="FFFFFF"/>
                </a:solidFill>
              </a:rPr>
              <a:t> </a:t>
            </a:r>
            <a:r>
              <a:rPr sz="3600" spc="-325" dirty="0">
                <a:solidFill>
                  <a:srgbClr val="FFFFFF"/>
                </a:solidFill>
              </a:rPr>
              <a:t>P</a:t>
            </a:r>
            <a:r>
              <a:rPr sz="3600" spc="-305" dirty="0">
                <a:solidFill>
                  <a:srgbClr val="FFFFFF"/>
                </a:solidFill>
              </a:rPr>
              <a:t>r</a:t>
            </a:r>
            <a:r>
              <a:rPr sz="3600" spc="-275" dirty="0">
                <a:solidFill>
                  <a:srgbClr val="FFFFFF"/>
                </a:solidFill>
              </a:rPr>
              <a:t>ep</a:t>
            </a:r>
            <a:r>
              <a:rPr sz="3600" spc="-290" dirty="0">
                <a:solidFill>
                  <a:srgbClr val="FFFFFF"/>
                </a:solidFill>
              </a:rPr>
              <a:t>r</a:t>
            </a:r>
            <a:r>
              <a:rPr sz="3600" spc="-275" dirty="0">
                <a:solidFill>
                  <a:srgbClr val="FFFFFF"/>
                </a:solidFill>
              </a:rPr>
              <a:t>o</a:t>
            </a:r>
            <a:r>
              <a:rPr sz="3600" spc="-330" dirty="0">
                <a:solidFill>
                  <a:srgbClr val="FFFFFF"/>
                </a:solidFill>
              </a:rPr>
              <a:t>c</a:t>
            </a:r>
            <a:r>
              <a:rPr sz="3600" spc="-185" dirty="0">
                <a:solidFill>
                  <a:srgbClr val="FFFFFF"/>
                </a:solidFill>
              </a:rPr>
              <a:t>e</a:t>
            </a:r>
            <a:r>
              <a:rPr sz="3600" spc="-170" dirty="0">
                <a:solidFill>
                  <a:srgbClr val="FFFFFF"/>
                </a:solidFill>
              </a:rPr>
              <a:t>s</a:t>
            </a:r>
            <a:r>
              <a:rPr sz="3600" spc="-160" dirty="0">
                <a:solidFill>
                  <a:srgbClr val="FFFFFF"/>
                </a:solidFill>
              </a:rPr>
              <a:t>sing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794</Words>
  <Application>Microsoft Office PowerPoint</Application>
  <PresentationFormat>On-screen Show (16:9)</PresentationFormat>
  <Paragraphs>219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MT</vt:lpstr>
      <vt:lpstr>Calibri</vt:lpstr>
      <vt:lpstr>Georgia</vt:lpstr>
      <vt:lpstr>Microsoft Sans Serif</vt:lpstr>
      <vt:lpstr>Palatino Linotype</vt:lpstr>
      <vt:lpstr>Times New Roman</vt:lpstr>
      <vt:lpstr>Trebuchet MS</vt:lpstr>
      <vt:lpstr>Office Theme</vt:lpstr>
      <vt:lpstr>EMPLOYEE  ATTRITION</vt:lpstr>
      <vt:lpstr>Why Attrition Matters?</vt:lpstr>
      <vt:lpstr>Causes of Attrition</vt:lpstr>
      <vt:lpstr>Why do employees leave?</vt:lpstr>
      <vt:lpstr>Agenda</vt:lpstr>
      <vt:lpstr>Descriptive Analysis</vt:lpstr>
      <vt:lpstr>Overview of Data</vt:lpstr>
      <vt:lpstr>Challenges</vt:lpstr>
      <vt:lpstr>Data Preprocessing</vt:lpstr>
      <vt:lpstr>Remove Single Unique Value</vt:lpstr>
      <vt:lpstr>PowerPoint Presentation</vt:lpstr>
      <vt:lpstr>Feature Selection</vt:lpstr>
      <vt:lpstr>Modeling</vt:lpstr>
      <vt:lpstr>Modeling with All Attributes</vt:lpstr>
      <vt:lpstr>Modeling with Top Attributes from  Feature Selection</vt:lpstr>
      <vt:lpstr>Decision Tree (Decision Nodes)</vt:lpstr>
      <vt:lpstr>Insights &amp;  Recommendation</vt:lpstr>
      <vt:lpstr>Why do employees leave?</vt:lpstr>
      <vt:lpstr>What we found inﬂuences Employees to Leave</vt:lpstr>
      <vt:lpstr>Most Important  Attributes</vt:lpstr>
      <vt:lpstr>Characteristics of Attrition by Department</vt:lpstr>
      <vt:lpstr>Future of Employee Management</vt:lpstr>
      <vt:lpstr>Appendix</vt:lpstr>
      <vt:lpstr>Initial Modeling</vt:lpstr>
      <vt:lpstr>Top Features Decision Tree</vt:lpstr>
      <vt:lpstr>Top Features</vt:lpstr>
      <vt:lpstr>Top Features</vt:lpstr>
      <vt:lpstr>Highest Attrition Ratio</vt:lpstr>
      <vt:lpstr>Largest Disparity The greatest disparity in turnout is within Job Role, Age, and Job Level.</vt:lpstr>
      <vt:lpstr>THANKS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Ganesh Denkina</dc:creator>
  <cp:lastModifiedBy>Ganesh Denkina</cp:lastModifiedBy>
  <cp:revision>2</cp:revision>
  <dcterms:created xsi:type="dcterms:W3CDTF">2024-10-03T11:58:32Z</dcterms:created>
  <dcterms:modified xsi:type="dcterms:W3CDTF">2024-10-03T12:07:21Z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